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60" r:id="rId4"/>
    <p:sldId id="263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thleder, Mark" initials="RM" lastIdx="1" clrIdx="0">
    <p:extLst>
      <p:ext uri="{19B8F6BF-5375-455C-9EA6-DF929625EA0E}">
        <p15:presenceInfo xmlns:p15="http://schemas.microsoft.com/office/powerpoint/2012/main" userId="Rothleder, Mar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7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C5F58-4009-4AA0-AC2A-8E5E89450281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FA876-9E0F-41FB-9FEB-464698602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34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3/9/2022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EDAM Working Group 1 - EDAM Transfer Reliability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022A-EF1F-4EC5-A354-8C612D277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1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3/9/2022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EDAM Working Group 1 - EDAM Transfer Reliability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022A-EF1F-4EC5-A354-8C612D277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034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3/9/2022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EDAM Working Group 1 - EDAM Transfer Reliability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022A-EF1F-4EC5-A354-8C612D277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195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3/9/2022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EDAM Working Group 1 - EDAM Transfer Reliability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022A-EF1F-4EC5-A354-8C612D277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013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3/9/2022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EDAM Working Group 1 - EDAM Transfer Reliability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022A-EF1F-4EC5-A354-8C612D277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56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3/9/2022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EDAM Working Group 1 - EDAM Transfer Reliability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022A-EF1F-4EC5-A354-8C612D277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30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3/9/2022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EDAM Working Group 1 - EDAM Transfer Reliability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022A-EF1F-4EC5-A354-8C612D277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87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3/9/2022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EDAM Working Group 1 - EDAM Transfer Reliability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022A-EF1F-4EC5-A354-8C612D277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6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3/9/2022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EDAM Working Group 1 - EDAM Transfer Reliability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022A-EF1F-4EC5-A354-8C612D277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984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3/9/2022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EDAM Working Group 1 - EDAM Transfer Reliability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022A-EF1F-4EC5-A354-8C612D277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369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3/9/2022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EDAM Working Group 1 - EDAM Transfer Reliability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022A-EF1F-4EC5-A354-8C612D277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946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3/9/2022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EDAM Working Group 1 - EDAM Transfer Reliability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2022A-EF1F-4EC5-A354-8C612D277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94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AACBE-1048-4845-9EE5-3891EDFA9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Example Setup</a:t>
            </a:r>
            <a:endParaRPr lang="en-US" sz="3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A699F-D5F6-48EE-9AF0-6173FE5B4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5B98-2B43-482D-B176-2F44C8A9AB89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C5FAB63-43DF-4CB2-AF45-CBD863308401}"/>
              </a:ext>
            </a:extLst>
          </p:cNvPr>
          <p:cNvSpPr/>
          <p:nvPr/>
        </p:nvSpPr>
        <p:spPr>
          <a:xfrm>
            <a:off x="1688840" y="1730829"/>
            <a:ext cx="1660849" cy="16981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Area A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8F16D86-789B-4553-B3AE-41E969E813BC}"/>
              </a:ext>
            </a:extLst>
          </p:cNvPr>
          <p:cNvSpPr/>
          <p:nvPr/>
        </p:nvSpPr>
        <p:spPr>
          <a:xfrm>
            <a:off x="5265575" y="1730829"/>
            <a:ext cx="1660849" cy="169817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Area B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E59C569-F2D7-4421-A1F0-84835EB7A5C0}"/>
              </a:ext>
            </a:extLst>
          </p:cNvPr>
          <p:cNvSpPr/>
          <p:nvPr/>
        </p:nvSpPr>
        <p:spPr>
          <a:xfrm>
            <a:off x="8770775" y="1690688"/>
            <a:ext cx="1660849" cy="169817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Area 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FD5F67-A740-40CC-86B1-93F665BD7FC0}"/>
              </a:ext>
            </a:extLst>
          </p:cNvPr>
          <p:cNvSpPr txBox="1"/>
          <p:nvPr/>
        </p:nvSpPr>
        <p:spPr>
          <a:xfrm>
            <a:off x="1064795" y="3901655"/>
            <a:ext cx="2908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EDAM Participating Capacity:</a:t>
            </a:r>
          </a:p>
          <a:p>
            <a:pPr algn="ctr"/>
            <a:r>
              <a:rPr lang="en-US" dirty="0"/>
              <a:t>1,000 MW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C7FEC7-3F88-4F20-98C8-3E346DF45264}"/>
              </a:ext>
            </a:extLst>
          </p:cNvPr>
          <p:cNvSpPr txBox="1"/>
          <p:nvPr/>
        </p:nvSpPr>
        <p:spPr>
          <a:xfrm>
            <a:off x="4641530" y="3896302"/>
            <a:ext cx="2908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EDAM Participating Capacity:</a:t>
            </a:r>
          </a:p>
          <a:p>
            <a:pPr algn="ctr"/>
            <a:r>
              <a:rPr lang="en-US" dirty="0"/>
              <a:t>1,000 MW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C39F67-9C69-4818-9780-E77C6A9CC6B6}"/>
              </a:ext>
            </a:extLst>
          </p:cNvPr>
          <p:cNvSpPr txBox="1"/>
          <p:nvPr/>
        </p:nvSpPr>
        <p:spPr>
          <a:xfrm>
            <a:off x="8146730" y="3903108"/>
            <a:ext cx="2908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EDAM Participating Capacity:</a:t>
            </a:r>
          </a:p>
          <a:p>
            <a:pPr algn="ctr"/>
            <a:r>
              <a:rPr lang="en-US" dirty="0"/>
              <a:t>1,000 MW</a:t>
            </a:r>
          </a:p>
        </p:txBody>
      </p:sp>
    </p:spTree>
    <p:extLst>
      <p:ext uri="{BB962C8B-B14F-4D97-AF65-F5344CB8AC3E}">
        <p14:creationId xmlns:p14="http://schemas.microsoft.com/office/powerpoint/2010/main" val="1829446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AACBE-1048-4845-9EE5-3891EDFA9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RSE Requirements</a:t>
            </a:r>
            <a:endParaRPr lang="en-US" sz="28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A699F-D5F6-48EE-9AF0-6173FE5B4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5B98-2B43-482D-B176-2F44C8A9AB89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C5FAB63-43DF-4CB2-AF45-CBD863308401}"/>
              </a:ext>
            </a:extLst>
          </p:cNvPr>
          <p:cNvSpPr/>
          <p:nvPr/>
        </p:nvSpPr>
        <p:spPr>
          <a:xfrm>
            <a:off x="2590801" y="1756669"/>
            <a:ext cx="1660849" cy="16981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Area A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8F16D86-789B-4553-B3AE-41E969E813BC}"/>
              </a:ext>
            </a:extLst>
          </p:cNvPr>
          <p:cNvSpPr/>
          <p:nvPr/>
        </p:nvSpPr>
        <p:spPr>
          <a:xfrm>
            <a:off x="5185488" y="1756667"/>
            <a:ext cx="1660849" cy="169817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Area B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E59C569-F2D7-4421-A1F0-84835EB7A5C0}"/>
              </a:ext>
            </a:extLst>
          </p:cNvPr>
          <p:cNvSpPr/>
          <p:nvPr/>
        </p:nvSpPr>
        <p:spPr>
          <a:xfrm>
            <a:off x="7780175" y="1756667"/>
            <a:ext cx="1660849" cy="169817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Area C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F3675AFB-2747-450A-884F-627FCA9BF2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134328"/>
              </p:ext>
            </p:extLst>
          </p:nvPr>
        </p:nvGraphicFramePr>
        <p:xfrm>
          <a:off x="606490" y="3727094"/>
          <a:ext cx="10926147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9016">
                  <a:extLst>
                    <a:ext uri="{9D8B030D-6E8A-4147-A177-3AD203B41FA5}">
                      <a16:colId xmlns:a16="http://schemas.microsoft.com/office/drawing/2014/main" val="1611195652"/>
                    </a:ext>
                  </a:extLst>
                </a:gridCol>
                <a:gridCol w="1753033">
                  <a:extLst>
                    <a:ext uri="{9D8B030D-6E8A-4147-A177-3AD203B41FA5}">
                      <a16:colId xmlns:a16="http://schemas.microsoft.com/office/drawing/2014/main" val="1739135510"/>
                    </a:ext>
                  </a:extLst>
                </a:gridCol>
                <a:gridCol w="919803">
                  <a:extLst>
                    <a:ext uri="{9D8B030D-6E8A-4147-A177-3AD203B41FA5}">
                      <a16:colId xmlns:a16="http://schemas.microsoft.com/office/drawing/2014/main" val="2016797382"/>
                    </a:ext>
                  </a:extLst>
                </a:gridCol>
                <a:gridCol w="1663079">
                  <a:extLst>
                    <a:ext uri="{9D8B030D-6E8A-4147-A177-3AD203B41FA5}">
                      <a16:colId xmlns:a16="http://schemas.microsoft.com/office/drawing/2014/main" val="3744004397"/>
                    </a:ext>
                  </a:extLst>
                </a:gridCol>
                <a:gridCol w="919804">
                  <a:extLst>
                    <a:ext uri="{9D8B030D-6E8A-4147-A177-3AD203B41FA5}">
                      <a16:colId xmlns:a16="http://schemas.microsoft.com/office/drawing/2014/main" val="2327483523"/>
                    </a:ext>
                  </a:extLst>
                </a:gridCol>
                <a:gridCol w="1663078">
                  <a:extLst>
                    <a:ext uri="{9D8B030D-6E8A-4147-A177-3AD203B41FA5}">
                      <a16:colId xmlns:a16="http://schemas.microsoft.com/office/drawing/2014/main" val="2062594402"/>
                    </a:ext>
                  </a:extLst>
                </a:gridCol>
                <a:gridCol w="2118334">
                  <a:extLst>
                    <a:ext uri="{9D8B030D-6E8A-4147-A177-3AD203B41FA5}">
                      <a16:colId xmlns:a16="http://schemas.microsoft.com/office/drawing/2014/main" val="851981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Avail. Capacity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1,000 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1,000 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1,000 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3,000 MW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360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Demand Forecast</a:t>
                      </a:r>
                      <a:endParaRPr lang="en-US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800 </a:t>
                      </a:r>
                      <a:r>
                        <a:rPr lang="en-US" dirty="0"/>
                        <a:t>MW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730 </a:t>
                      </a:r>
                      <a:r>
                        <a:rPr lang="en-US" dirty="0"/>
                        <a:t>MW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795 </a:t>
                      </a:r>
                      <a:r>
                        <a:rPr lang="en-US" dirty="0"/>
                        <a:t>MW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2,325 </a:t>
                      </a:r>
                      <a:r>
                        <a:rPr lang="en-US" dirty="0"/>
                        <a:t>MW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056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Reserve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3111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Uncertainty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314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Remaining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 </a:t>
                      </a:r>
                      <a:r>
                        <a:rPr lang="en-US" dirty="0"/>
                        <a:t>MW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70 MW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 MW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75 </a:t>
                      </a:r>
                      <a:r>
                        <a:rPr lang="en-US" dirty="0"/>
                        <a:t>MW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96459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405021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3097812E-ECCA-406B-8D0F-E3D4C99B829C}"/>
              </a:ext>
            </a:extLst>
          </p:cNvPr>
          <p:cNvSpPr/>
          <p:nvPr/>
        </p:nvSpPr>
        <p:spPr>
          <a:xfrm>
            <a:off x="10440955" y="1756667"/>
            <a:ext cx="912845" cy="169817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Footprint Summary</a:t>
            </a:r>
          </a:p>
        </p:txBody>
      </p:sp>
    </p:spTree>
    <p:extLst>
      <p:ext uri="{BB962C8B-B14F-4D97-AF65-F5344CB8AC3E}">
        <p14:creationId xmlns:p14="http://schemas.microsoft.com/office/powerpoint/2010/main" val="3465434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AACBE-1048-4845-9EE5-3891EDFA9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IFM Solution (IRU procurement distributed)</a:t>
            </a:r>
            <a:endParaRPr lang="en-US" sz="28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A699F-D5F6-48EE-9AF0-6173FE5B4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5B98-2B43-482D-B176-2F44C8A9AB89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C5FAB63-43DF-4CB2-AF45-CBD863308401}"/>
              </a:ext>
            </a:extLst>
          </p:cNvPr>
          <p:cNvSpPr/>
          <p:nvPr/>
        </p:nvSpPr>
        <p:spPr>
          <a:xfrm>
            <a:off x="2590801" y="1756669"/>
            <a:ext cx="1660849" cy="16981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Area A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8F16D86-789B-4553-B3AE-41E969E813BC}"/>
              </a:ext>
            </a:extLst>
          </p:cNvPr>
          <p:cNvSpPr/>
          <p:nvPr/>
        </p:nvSpPr>
        <p:spPr>
          <a:xfrm>
            <a:off x="5185488" y="1756667"/>
            <a:ext cx="1660849" cy="169817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Area B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E59C569-F2D7-4421-A1F0-84835EB7A5C0}"/>
              </a:ext>
            </a:extLst>
          </p:cNvPr>
          <p:cNvSpPr/>
          <p:nvPr/>
        </p:nvSpPr>
        <p:spPr>
          <a:xfrm>
            <a:off x="7780175" y="1756667"/>
            <a:ext cx="1660849" cy="169817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Area C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F3675AFB-2747-450A-884F-627FCA9BF2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329945"/>
              </p:ext>
            </p:extLst>
          </p:nvPr>
        </p:nvGraphicFramePr>
        <p:xfrm>
          <a:off x="606490" y="3727094"/>
          <a:ext cx="10926147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9016">
                  <a:extLst>
                    <a:ext uri="{9D8B030D-6E8A-4147-A177-3AD203B41FA5}">
                      <a16:colId xmlns:a16="http://schemas.microsoft.com/office/drawing/2014/main" val="1611195652"/>
                    </a:ext>
                  </a:extLst>
                </a:gridCol>
                <a:gridCol w="1753033">
                  <a:extLst>
                    <a:ext uri="{9D8B030D-6E8A-4147-A177-3AD203B41FA5}">
                      <a16:colId xmlns:a16="http://schemas.microsoft.com/office/drawing/2014/main" val="1739135510"/>
                    </a:ext>
                  </a:extLst>
                </a:gridCol>
                <a:gridCol w="919803">
                  <a:extLst>
                    <a:ext uri="{9D8B030D-6E8A-4147-A177-3AD203B41FA5}">
                      <a16:colId xmlns:a16="http://schemas.microsoft.com/office/drawing/2014/main" val="2016797382"/>
                    </a:ext>
                  </a:extLst>
                </a:gridCol>
                <a:gridCol w="1663079">
                  <a:extLst>
                    <a:ext uri="{9D8B030D-6E8A-4147-A177-3AD203B41FA5}">
                      <a16:colId xmlns:a16="http://schemas.microsoft.com/office/drawing/2014/main" val="3744004397"/>
                    </a:ext>
                  </a:extLst>
                </a:gridCol>
                <a:gridCol w="919804">
                  <a:extLst>
                    <a:ext uri="{9D8B030D-6E8A-4147-A177-3AD203B41FA5}">
                      <a16:colId xmlns:a16="http://schemas.microsoft.com/office/drawing/2014/main" val="2327483523"/>
                    </a:ext>
                  </a:extLst>
                </a:gridCol>
                <a:gridCol w="1663078">
                  <a:extLst>
                    <a:ext uri="{9D8B030D-6E8A-4147-A177-3AD203B41FA5}">
                      <a16:colId xmlns:a16="http://schemas.microsoft.com/office/drawing/2014/main" val="2062594402"/>
                    </a:ext>
                  </a:extLst>
                </a:gridCol>
                <a:gridCol w="2118334">
                  <a:extLst>
                    <a:ext uri="{9D8B030D-6E8A-4147-A177-3AD203B41FA5}">
                      <a16:colId xmlns:a16="http://schemas.microsoft.com/office/drawing/2014/main" val="851981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Avail. Capacity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1,000 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1,000 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1,000 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3,000 MW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360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Demand Forecast</a:t>
                      </a:r>
                      <a:endParaRPr lang="en-US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800 </a:t>
                      </a:r>
                      <a:r>
                        <a:rPr lang="en-US" dirty="0"/>
                        <a:t>MW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730 </a:t>
                      </a:r>
                      <a:r>
                        <a:rPr lang="en-US" dirty="0"/>
                        <a:t>MW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795 </a:t>
                      </a:r>
                      <a:r>
                        <a:rPr lang="en-US" dirty="0"/>
                        <a:t>MW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2,325 </a:t>
                      </a:r>
                      <a:r>
                        <a:rPr lang="en-US" dirty="0"/>
                        <a:t>MW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056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Reserve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3111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Uncertainty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314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IRU</a:t>
                      </a:r>
                      <a:r>
                        <a:rPr lang="en-US" baseline="0" dirty="0" smtClean="0"/>
                        <a:t> Awards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3398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Energy Transfer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</a:t>
                      </a:r>
                      <a:r>
                        <a:rPr lang="en-US" baseline="0" dirty="0" smtClean="0"/>
                        <a:t>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r>
                        <a:rPr lang="en-US" baseline="0" dirty="0" smtClean="0"/>
                        <a:t>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en-US" dirty="0" smtClean="0"/>
                        <a:t>100</a:t>
                      </a:r>
                      <a:r>
                        <a:rPr lang="en-US" baseline="0" dirty="0" smtClean="0"/>
                        <a:t>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816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IRU Transfer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7183125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3097812E-ECCA-406B-8D0F-E3D4C99B829C}"/>
              </a:ext>
            </a:extLst>
          </p:cNvPr>
          <p:cNvSpPr/>
          <p:nvPr/>
        </p:nvSpPr>
        <p:spPr>
          <a:xfrm>
            <a:off x="10440955" y="1756667"/>
            <a:ext cx="912845" cy="169817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Footprint Summary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728BB4-115F-4B06-8231-F80B284FB40C}"/>
              </a:ext>
            </a:extLst>
          </p:cNvPr>
          <p:cNvSpPr txBox="1"/>
          <p:nvPr/>
        </p:nvSpPr>
        <p:spPr>
          <a:xfrm>
            <a:off x="4251650" y="1684295"/>
            <a:ext cx="933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Energy</a:t>
            </a:r>
            <a:endParaRPr lang="en-US" dirty="0"/>
          </a:p>
        </p:txBody>
      </p:sp>
      <p:sp>
        <p:nvSpPr>
          <p:cNvPr id="10" name="Arrow: Right 2">
            <a:extLst>
              <a:ext uri="{FF2B5EF4-FFF2-40B4-BE49-F238E27FC236}">
                <a16:creationId xmlns:a16="http://schemas.microsoft.com/office/drawing/2014/main" id="{317DCDC4-8BA0-45D5-A2FA-9E491CAAB745}"/>
              </a:ext>
            </a:extLst>
          </p:cNvPr>
          <p:cNvSpPr/>
          <p:nvPr/>
        </p:nvSpPr>
        <p:spPr>
          <a:xfrm>
            <a:off x="4051430" y="1962531"/>
            <a:ext cx="1334278" cy="38255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100 MW</a:t>
            </a:r>
          </a:p>
        </p:txBody>
      </p:sp>
      <p:sp>
        <p:nvSpPr>
          <p:cNvPr id="13" name="Arrow: Right 11">
            <a:extLst>
              <a:ext uri="{FF2B5EF4-FFF2-40B4-BE49-F238E27FC236}">
                <a16:creationId xmlns:a16="http://schemas.microsoft.com/office/drawing/2014/main" id="{3C63A377-B487-4E6B-8EEF-C3515F4507AE}"/>
              </a:ext>
            </a:extLst>
          </p:cNvPr>
          <p:cNvSpPr/>
          <p:nvPr/>
        </p:nvSpPr>
        <p:spPr>
          <a:xfrm>
            <a:off x="6646117" y="1966298"/>
            <a:ext cx="1334278" cy="38255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100 MW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9D8764C-8DB8-49CB-80E9-51D709A3661F}"/>
              </a:ext>
            </a:extLst>
          </p:cNvPr>
          <p:cNvCxnSpPr>
            <a:stCxn id="10" idx="3"/>
            <a:endCxn id="13" idx="1"/>
          </p:cNvCxnSpPr>
          <p:nvPr/>
        </p:nvCxnSpPr>
        <p:spPr>
          <a:xfrm>
            <a:off x="5385708" y="2153809"/>
            <a:ext cx="1260409" cy="3767"/>
          </a:xfrm>
          <a:prstGeom prst="line">
            <a:avLst/>
          </a:prstGeom>
          <a:ln w="28575">
            <a:solidFill>
              <a:schemeClr val="accent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row: Left 20">
            <a:extLst>
              <a:ext uri="{FF2B5EF4-FFF2-40B4-BE49-F238E27FC236}">
                <a16:creationId xmlns:a16="http://schemas.microsoft.com/office/drawing/2014/main" id="{41CFAFDC-3806-413C-BB10-96440B60FF16}"/>
              </a:ext>
            </a:extLst>
          </p:cNvPr>
          <p:cNvSpPr/>
          <p:nvPr/>
        </p:nvSpPr>
        <p:spPr>
          <a:xfrm>
            <a:off x="6613071" y="3017134"/>
            <a:ext cx="1334278" cy="382555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100 </a:t>
            </a:r>
            <a:r>
              <a:rPr lang="en-US" dirty="0">
                <a:solidFill>
                  <a:schemeClr val="tx1"/>
                </a:solidFill>
              </a:rPr>
              <a:t>MW</a:t>
            </a:r>
          </a:p>
        </p:txBody>
      </p:sp>
      <p:sp>
        <p:nvSpPr>
          <p:cNvPr id="17" name="Arrow: Left 21">
            <a:extLst>
              <a:ext uri="{FF2B5EF4-FFF2-40B4-BE49-F238E27FC236}">
                <a16:creationId xmlns:a16="http://schemas.microsoft.com/office/drawing/2014/main" id="{329E9E73-0A62-46D4-94A0-60A2FDF2225E}"/>
              </a:ext>
            </a:extLst>
          </p:cNvPr>
          <p:cNvSpPr/>
          <p:nvPr/>
        </p:nvSpPr>
        <p:spPr>
          <a:xfrm>
            <a:off x="4014495" y="3029873"/>
            <a:ext cx="1334278" cy="382555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100 </a:t>
            </a:r>
            <a:r>
              <a:rPr lang="en-US" dirty="0">
                <a:solidFill>
                  <a:schemeClr val="tx1"/>
                </a:solidFill>
              </a:rPr>
              <a:t>MW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6D4B16B-59E2-4822-AEA9-D85FD8F617D9}"/>
              </a:ext>
            </a:extLst>
          </p:cNvPr>
          <p:cNvCxnSpPr>
            <a:stCxn id="16" idx="1"/>
            <a:endCxn id="17" idx="3"/>
          </p:cNvCxnSpPr>
          <p:nvPr/>
        </p:nvCxnSpPr>
        <p:spPr>
          <a:xfrm flipH="1">
            <a:off x="5348773" y="3208412"/>
            <a:ext cx="1264298" cy="12739"/>
          </a:xfrm>
          <a:prstGeom prst="straightConnector1">
            <a:avLst/>
          </a:prstGeom>
          <a:ln w="28575">
            <a:solidFill>
              <a:schemeClr val="accent6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8728BB4-115F-4B06-8231-F80B284FB40C}"/>
              </a:ext>
            </a:extLst>
          </p:cNvPr>
          <p:cNvSpPr txBox="1"/>
          <p:nvPr/>
        </p:nvSpPr>
        <p:spPr>
          <a:xfrm>
            <a:off x="4251650" y="2753775"/>
            <a:ext cx="933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IRU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728BB4-115F-4B06-8231-F80B284FB40C}"/>
              </a:ext>
            </a:extLst>
          </p:cNvPr>
          <p:cNvSpPr txBox="1"/>
          <p:nvPr/>
        </p:nvSpPr>
        <p:spPr>
          <a:xfrm>
            <a:off x="6846337" y="1684295"/>
            <a:ext cx="933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Energy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728BB4-115F-4B06-8231-F80B284FB40C}"/>
              </a:ext>
            </a:extLst>
          </p:cNvPr>
          <p:cNvSpPr txBox="1"/>
          <p:nvPr/>
        </p:nvSpPr>
        <p:spPr>
          <a:xfrm>
            <a:off x="6846337" y="2753775"/>
            <a:ext cx="933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IRU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007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AACBE-1048-4845-9EE5-3891EDFA9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IFM Solution (IRU procurement concentrated in A)</a:t>
            </a:r>
            <a:endParaRPr lang="en-US" sz="28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A699F-D5F6-48EE-9AF0-6173FE5B4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95B98-2B43-482D-B176-2F44C8A9AB89}" type="slidenum">
              <a:rPr lang="en-US" smtClean="0"/>
              <a:t>4</a:t>
            </a:fld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C5FAB63-43DF-4CB2-AF45-CBD863308401}"/>
              </a:ext>
            </a:extLst>
          </p:cNvPr>
          <p:cNvSpPr/>
          <p:nvPr/>
        </p:nvSpPr>
        <p:spPr>
          <a:xfrm>
            <a:off x="2590801" y="1756669"/>
            <a:ext cx="1660849" cy="16981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Area A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8F16D86-789B-4553-B3AE-41E969E813BC}"/>
              </a:ext>
            </a:extLst>
          </p:cNvPr>
          <p:cNvSpPr/>
          <p:nvPr/>
        </p:nvSpPr>
        <p:spPr>
          <a:xfrm>
            <a:off x="5185488" y="1756667"/>
            <a:ext cx="1660849" cy="169817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Area B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E59C569-F2D7-4421-A1F0-84835EB7A5C0}"/>
              </a:ext>
            </a:extLst>
          </p:cNvPr>
          <p:cNvSpPr/>
          <p:nvPr/>
        </p:nvSpPr>
        <p:spPr>
          <a:xfrm>
            <a:off x="7780175" y="1756667"/>
            <a:ext cx="1660849" cy="169817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Area C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F3675AFB-2747-450A-884F-627FCA9BF2B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06490" y="3727094"/>
          <a:ext cx="10926147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8047">
                  <a:extLst>
                    <a:ext uri="{9D8B030D-6E8A-4147-A177-3AD203B41FA5}">
                      <a16:colId xmlns:a16="http://schemas.microsoft.com/office/drawing/2014/main" val="1611195652"/>
                    </a:ext>
                  </a:extLst>
                </a:gridCol>
                <a:gridCol w="1624002">
                  <a:extLst>
                    <a:ext uri="{9D8B030D-6E8A-4147-A177-3AD203B41FA5}">
                      <a16:colId xmlns:a16="http://schemas.microsoft.com/office/drawing/2014/main" val="1739135510"/>
                    </a:ext>
                  </a:extLst>
                </a:gridCol>
                <a:gridCol w="919803">
                  <a:extLst>
                    <a:ext uri="{9D8B030D-6E8A-4147-A177-3AD203B41FA5}">
                      <a16:colId xmlns:a16="http://schemas.microsoft.com/office/drawing/2014/main" val="2016797382"/>
                    </a:ext>
                  </a:extLst>
                </a:gridCol>
                <a:gridCol w="1663079">
                  <a:extLst>
                    <a:ext uri="{9D8B030D-6E8A-4147-A177-3AD203B41FA5}">
                      <a16:colId xmlns:a16="http://schemas.microsoft.com/office/drawing/2014/main" val="3744004397"/>
                    </a:ext>
                  </a:extLst>
                </a:gridCol>
                <a:gridCol w="919804">
                  <a:extLst>
                    <a:ext uri="{9D8B030D-6E8A-4147-A177-3AD203B41FA5}">
                      <a16:colId xmlns:a16="http://schemas.microsoft.com/office/drawing/2014/main" val="2327483523"/>
                    </a:ext>
                  </a:extLst>
                </a:gridCol>
                <a:gridCol w="1663078">
                  <a:extLst>
                    <a:ext uri="{9D8B030D-6E8A-4147-A177-3AD203B41FA5}">
                      <a16:colId xmlns:a16="http://schemas.microsoft.com/office/drawing/2014/main" val="2062594402"/>
                    </a:ext>
                  </a:extLst>
                </a:gridCol>
                <a:gridCol w="2118334">
                  <a:extLst>
                    <a:ext uri="{9D8B030D-6E8A-4147-A177-3AD203B41FA5}">
                      <a16:colId xmlns:a16="http://schemas.microsoft.com/office/drawing/2014/main" val="851981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Avail. Capacity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1,300 </a:t>
                      </a:r>
                      <a:r>
                        <a:rPr lang="en-US" dirty="0"/>
                        <a:t>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1,000 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1,000 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3,000 MW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360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Demand Forecast</a:t>
                      </a:r>
                      <a:endParaRPr lang="en-US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800 </a:t>
                      </a:r>
                      <a:r>
                        <a:rPr lang="en-US" dirty="0"/>
                        <a:t>MW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730 </a:t>
                      </a:r>
                      <a:r>
                        <a:rPr lang="en-US" dirty="0"/>
                        <a:t>MW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795 </a:t>
                      </a:r>
                      <a:r>
                        <a:rPr lang="en-US" dirty="0"/>
                        <a:t>MW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2,325 </a:t>
                      </a:r>
                      <a:r>
                        <a:rPr lang="en-US" dirty="0"/>
                        <a:t>MW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056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Reserve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3111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Uncertainty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314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IRU</a:t>
                      </a:r>
                      <a:r>
                        <a:rPr lang="en-US" baseline="0" dirty="0" smtClean="0"/>
                        <a:t> Awards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300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3398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Energy Net Transfer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</a:t>
                      </a:r>
                      <a:r>
                        <a:rPr lang="en-US" baseline="0" dirty="0" smtClean="0"/>
                        <a:t>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r>
                        <a:rPr lang="en-US" baseline="0" dirty="0" smtClean="0"/>
                        <a:t>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ym typeface="Symbol" panose="05050102010706020507" pitchFamily="18" charset="2"/>
                        </a:rPr>
                        <a:t>100</a:t>
                      </a:r>
                      <a:r>
                        <a:rPr lang="en-US" baseline="0" dirty="0" smtClean="0"/>
                        <a:t>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816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IRU Net Transfer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 panose="05050102010706020507" pitchFamily="18" charset="2"/>
                        </a:rPr>
                        <a:t>200</a:t>
                      </a:r>
                      <a:r>
                        <a:rPr lang="en-US" dirty="0" smtClean="0"/>
                        <a:t>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ym typeface="Symbol" panose="05050102010706020507" pitchFamily="18" charset="2"/>
                        </a:rPr>
                        <a:t>100</a:t>
                      </a:r>
                      <a:r>
                        <a:rPr lang="en-US" dirty="0" smtClean="0"/>
                        <a:t>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ym typeface="Symbol" panose="05050102010706020507" pitchFamily="18" charset="2"/>
                        </a:rPr>
                        <a:t>100</a:t>
                      </a:r>
                      <a:r>
                        <a:rPr lang="en-US" dirty="0" smtClean="0"/>
                        <a:t>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 MW</a:t>
                      </a:r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7183125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3097812E-ECCA-406B-8D0F-E3D4C99B829C}"/>
              </a:ext>
            </a:extLst>
          </p:cNvPr>
          <p:cNvSpPr/>
          <p:nvPr/>
        </p:nvSpPr>
        <p:spPr>
          <a:xfrm>
            <a:off x="10440955" y="1756667"/>
            <a:ext cx="912845" cy="169817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Footprint Summary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728BB4-115F-4B06-8231-F80B284FB40C}"/>
              </a:ext>
            </a:extLst>
          </p:cNvPr>
          <p:cNvSpPr txBox="1"/>
          <p:nvPr/>
        </p:nvSpPr>
        <p:spPr>
          <a:xfrm>
            <a:off x="4251650" y="1684295"/>
            <a:ext cx="933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Energy</a:t>
            </a:r>
            <a:endParaRPr lang="en-US" dirty="0"/>
          </a:p>
        </p:txBody>
      </p:sp>
      <p:sp>
        <p:nvSpPr>
          <p:cNvPr id="10" name="Arrow: Right 2">
            <a:extLst>
              <a:ext uri="{FF2B5EF4-FFF2-40B4-BE49-F238E27FC236}">
                <a16:creationId xmlns:a16="http://schemas.microsoft.com/office/drawing/2014/main" id="{317DCDC4-8BA0-45D5-A2FA-9E491CAAB745}"/>
              </a:ext>
            </a:extLst>
          </p:cNvPr>
          <p:cNvSpPr/>
          <p:nvPr/>
        </p:nvSpPr>
        <p:spPr>
          <a:xfrm>
            <a:off x="4051430" y="1962531"/>
            <a:ext cx="1334278" cy="38255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100 MW</a:t>
            </a:r>
          </a:p>
        </p:txBody>
      </p:sp>
      <p:sp>
        <p:nvSpPr>
          <p:cNvPr id="13" name="Arrow: Right 11">
            <a:extLst>
              <a:ext uri="{FF2B5EF4-FFF2-40B4-BE49-F238E27FC236}">
                <a16:creationId xmlns:a16="http://schemas.microsoft.com/office/drawing/2014/main" id="{3C63A377-B487-4E6B-8EEF-C3515F4507AE}"/>
              </a:ext>
            </a:extLst>
          </p:cNvPr>
          <p:cNvSpPr/>
          <p:nvPr/>
        </p:nvSpPr>
        <p:spPr>
          <a:xfrm>
            <a:off x="6646117" y="1966298"/>
            <a:ext cx="1334278" cy="38255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100 MW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9D8764C-8DB8-49CB-80E9-51D709A3661F}"/>
              </a:ext>
            </a:extLst>
          </p:cNvPr>
          <p:cNvCxnSpPr>
            <a:stCxn id="10" idx="3"/>
            <a:endCxn id="13" idx="1"/>
          </p:cNvCxnSpPr>
          <p:nvPr/>
        </p:nvCxnSpPr>
        <p:spPr>
          <a:xfrm>
            <a:off x="5385708" y="2153809"/>
            <a:ext cx="1260409" cy="3767"/>
          </a:xfrm>
          <a:prstGeom prst="line">
            <a:avLst/>
          </a:prstGeom>
          <a:ln w="28575">
            <a:solidFill>
              <a:schemeClr val="accent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8728BB4-115F-4B06-8231-F80B284FB40C}"/>
              </a:ext>
            </a:extLst>
          </p:cNvPr>
          <p:cNvSpPr txBox="1"/>
          <p:nvPr/>
        </p:nvSpPr>
        <p:spPr>
          <a:xfrm>
            <a:off x="6846337" y="1684295"/>
            <a:ext cx="933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Energy</a:t>
            </a:r>
            <a:endParaRPr lang="en-US" dirty="0"/>
          </a:p>
        </p:txBody>
      </p:sp>
      <p:sp>
        <p:nvSpPr>
          <p:cNvPr id="16" name="Arrow: Left 20">
            <a:extLst>
              <a:ext uri="{FF2B5EF4-FFF2-40B4-BE49-F238E27FC236}">
                <a16:creationId xmlns:a16="http://schemas.microsoft.com/office/drawing/2014/main" id="{41CFAFDC-3806-413C-BB10-96440B60FF16}"/>
              </a:ext>
            </a:extLst>
          </p:cNvPr>
          <p:cNvSpPr/>
          <p:nvPr/>
        </p:nvSpPr>
        <p:spPr>
          <a:xfrm flipH="1">
            <a:off x="6613071" y="3017134"/>
            <a:ext cx="1334278" cy="382555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100 </a:t>
            </a:r>
            <a:r>
              <a:rPr lang="en-US" dirty="0">
                <a:solidFill>
                  <a:schemeClr val="tx1"/>
                </a:solidFill>
              </a:rPr>
              <a:t>MW</a:t>
            </a:r>
          </a:p>
        </p:txBody>
      </p:sp>
      <p:sp>
        <p:nvSpPr>
          <p:cNvPr id="17" name="Arrow: Left 21">
            <a:extLst>
              <a:ext uri="{FF2B5EF4-FFF2-40B4-BE49-F238E27FC236}">
                <a16:creationId xmlns:a16="http://schemas.microsoft.com/office/drawing/2014/main" id="{329E9E73-0A62-46D4-94A0-60A2FDF2225E}"/>
              </a:ext>
            </a:extLst>
          </p:cNvPr>
          <p:cNvSpPr/>
          <p:nvPr/>
        </p:nvSpPr>
        <p:spPr>
          <a:xfrm flipH="1">
            <a:off x="4014495" y="3029873"/>
            <a:ext cx="1334278" cy="382555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200 </a:t>
            </a:r>
            <a:r>
              <a:rPr lang="en-US" dirty="0">
                <a:solidFill>
                  <a:schemeClr val="tx1"/>
                </a:solidFill>
              </a:rPr>
              <a:t>MW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728BB4-115F-4B06-8231-F80B284FB40C}"/>
              </a:ext>
            </a:extLst>
          </p:cNvPr>
          <p:cNvSpPr txBox="1"/>
          <p:nvPr/>
        </p:nvSpPr>
        <p:spPr>
          <a:xfrm>
            <a:off x="4251650" y="2753775"/>
            <a:ext cx="933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IRU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728BB4-115F-4B06-8231-F80B284FB40C}"/>
              </a:ext>
            </a:extLst>
          </p:cNvPr>
          <p:cNvSpPr txBox="1"/>
          <p:nvPr/>
        </p:nvSpPr>
        <p:spPr>
          <a:xfrm>
            <a:off x="6846337" y="2753775"/>
            <a:ext cx="933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IRU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371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 and 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What is the scheduling priority of a transfer?</a:t>
            </a:r>
          </a:p>
          <a:p>
            <a:pPr lvl="1"/>
            <a:r>
              <a:rPr lang="en-US" dirty="0" smtClean="0"/>
              <a:t>No priority; it is scheduled economically and it is re-optimized in WEIM</a:t>
            </a:r>
          </a:p>
          <a:p>
            <a:r>
              <a:rPr lang="en-US" dirty="0" smtClean="0"/>
              <a:t>What is the firmness of a transfer?</a:t>
            </a:r>
          </a:p>
          <a:p>
            <a:pPr lvl="1"/>
            <a:r>
              <a:rPr lang="en-US" dirty="0" smtClean="0"/>
              <a:t>The underlying transmission capacity is highly reliable; the transfer schedule is economic (forward financial position) and it is re-optimized in WEIM</a:t>
            </a:r>
          </a:p>
          <a:p>
            <a:r>
              <a:rPr lang="en-US" dirty="0" smtClean="0"/>
              <a:t>Does a transfer increase reserve requirements in EDAM?</a:t>
            </a:r>
          </a:p>
          <a:p>
            <a:pPr lvl="1"/>
            <a:r>
              <a:rPr lang="en-US" dirty="0" smtClean="0"/>
              <a:t>No; there is no need to explicitly procure reserves for it, the market does it</a:t>
            </a:r>
          </a:p>
          <a:p>
            <a:pPr lvl="2"/>
            <a:r>
              <a:rPr lang="en-US" dirty="0" smtClean="0"/>
              <a:t>In the example, 100MW of IRU awards in BAA C can be dispatched in WEIM to back off the day-ahead energy transfer to meet materialized uncertainty in BAA A</a:t>
            </a:r>
          </a:p>
          <a:p>
            <a:r>
              <a:rPr lang="en-US" dirty="0" smtClean="0"/>
              <a:t>What if there is a generator forced outage in BAA A?</a:t>
            </a:r>
          </a:p>
          <a:p>
            <a:pPr lvl="1"/>
            <a:r>
              <a:rPr lang="en-US" dirty="0" smtClean="0"/>
              <a:t>Contingency reserve is dispatched in BAA A to substitute for lost supply</a:t>
            </a:r>
          </a:p>
          <a:p>
            <a:r>
              <a:rPr lang="en-US" dirty="0" smtClean="0"/>
              <a:t>What if there is an outage on an intertie that supports a transfer</a:t>
            </a:r>
          </a:p>
          <a:p>
            <a:pPr lvl="1"/>
            <a:r>
              <a:rPr lang="en-US" dirty="0" smtClean="0"/>
              <a:t>WEIM will back of the energy transfer by re-dispatching resource schedules and awards</a:t>
            </a:r>
          </a:p>
          <a:p>
            <a:pPr lvl="2"/>
            <a:r>
              <a:rPr lang="en-US" dirty="0" smtClean="0"/>
              <a:t>In the example, 100MW of IRU awards in BAA C will be dispatched to make up for the input transfer loss and 100 MW energy supply schedules in BAA A will be converted to FRU awards</a:t>
            </a:r>
          </a:p>
          <a:p>
            <a:pPr lvl="2"/>
            <a:r>
              <a:rPr lang="en-US" dirty="0" smtClean="0"/>
              <a:t>Depending where the IRU is being carried other dispatch results can occur but so long as the IRU is feasibly procured, it should be able to meet collective realized uncertainty.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022A-EF1F-4EC5-A354-8C612D27754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618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What if a contingency occurs beyond the MSSC?</a:t>
            </a:r>
          </a:p>
          <a:p>
            <a:pPr lvl="1"/>
            <a:r>
              <a:rPr lang="en-US" dirty="0" smtClean="0"/>
              <a:t>All contingency reserve is dispatched, yet more is needed</a:t>
            </a:r>
          </a:p>
          <a:p>
            <a:pPr lvl="1"/>
            <a:r>
              <a:rPr lang="en-US" dirty="0" smtClean="0"/>
              <a:t>Flexible Ramp Up can be dispatched</a:t>
            </a:r>
          </a:p>
          <a:p>
            <a:pPr lvl="2"/>
            <a:r>
              <a:rPr lang="en-US" dirty="0" smtClean="0"/>
              <a:t>What if uncertainty also materializes depleting all flexible ramp up awards</a:t>
            </a:r>
          </a:p>
          <a:p>
            <a:r>
              <a:rPr lang="en-US" dirty="0" smtClean="0"/>
              <a:t>What if uncertainty materializes beyond the 95</a:t>
            </a:r>
            <a:r>
              <a:rPr lang="en-US" baseline="30000" dirty="0" smtClean="0"/>
              <a:t>th</a:t>
            </a:r>
            <a:r>
              <a:rPr lang="en-US" dirty="0" smtClean="0"/>
              <a:t> percentile in every BAA in the market footprint?</a:t>
            </a:r>
          </a:p>
          <a:p>
            <a:pPr lvl="1"/>
            <a:r>
              <a:rPr lang="en-US" dirty="0" smtClean="0"/>
              <a:t>All flexible ramp up awards and all energy bids are dispatched, but need more</a:t>
            </a:r>
          </a:p>
          <a:p>
            <a:r>
              <a:rPr lang="en-US" dirty="0" smtClean="0"/>
              <a:t>Market cannot calculate a feasible solution (power balance relaxation)</a:t>
            </a:r>
          </a:p>
          <a:p>
            <a:pPr lvl="1"/>
            <a:r>
              <a:rPr lang="en-US" dirty="0" smtClean="0"/>
              <a:t>Operator action needed out of the market</a:t>
            </a:r>
          </a:p>
          <a:p>
            <a:pPr lvl="2"/>
            <a:r>
              <a:rPr lang="en-US" dirty="0" smtClean="0"/>
              <a:t>Conditional supply or demand response dispatch</a:t>
            </a:r>
          </a:p>
          <a:p>
            <a:pPr lvl="2"/>
            <a:r>
              <a:rPr lang="en-US" dirty="0" smtClean="0"/>
              <a:t>Emergency assistance from other BAAs</a:t>
            </a:r>
          </a:p>
          <a:p>
            <a:pPr lvl="2"/>
            <a:r>
              <a:rPr lang="en-US" dirty="0" smtClean="0"/>
              <a:t>Manual commitment and dispatch of capacity not in the market</a:t>
            </a:r>
          </a:p>
          <a:p>
            <a:pPr lvl="2"/>
            <a:r>
              <a:rPr lang="en-US" dirty="0" smtClean="0"/>
              <a:t>Interruptible demand options</a:t>
            </a:r>
          </a:p>
          <a:p>
            <a:pPr lvl="2"/>
            <a:r>
              <a:rPr lang="en-US" dirty="0" smtClean="0"/>
              <a:t>Pro rata export cut and load management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022A-EF1F-4EC5-A354-8C612D27754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497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B3C2B02D5A814E8D33F4CCC84F7A3D" ma:contentTypeVersion="4" ma:contentTypeDescription="Create a new document." ma:contentTypeScope="" ma:versionID="d6fb6d15ead494a008ded4d4946c66c9">
  <xsd:schema xmlns:xsd="http://www.w3.org/2001/XMLSchema" xmlns:xs="http://www.w3.org/2001/XMLSchema" xmlns:p="http://schemas.microsoft.com/office/2006/metadata/properties" xmlns:ns2="45e7daee-785d-4592-89f8-ddcff774c69b" targetNamespace="http://schemas.microsoft.com/office/2006/metadata/properties" ma:root="true" ma:fieldsID="96bb0a372dc36c5062d32e8cd89e6f1f" ns2:_="">
    <xsd:import namespace="45e7daee-785d-4592-89f8-ddcff774c69b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e7daee-785d-4592-89f8-ddcff774c69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3338BC9-7F02-4509-A3B5-5CFFA1EDEB7B}"/>
</file>

<file path=customXml/itemProps2.xml><?xml version="1.0" encoding="utf-8"?>
<ds:datastoreItem xmlns:ds="http://schemas.openxmlformats.org/officeDocument/2006/customXml" ds:itemID="{CA5FB661-0FCD-4D3F-9C9B-04F5F77C20D3}"/>
</file>

<file path=customXml/itemProps3.xml><?xml version="1.0" encoding="utf-8"?>
<ds:datastoreItem xmlns:ds="http://schemas.openxmlformats.org/officeDocument/2006/customXml" ds:itemID="{93AED81B-0905-4010-B89B-B03D90D821ED}"/>
</file>

<file path=docProps/app.xml><?xml version="1.0" encoding="utf-8"?>
<Properties xmlns="http://schemas.openxmlformats.org/officeDocument/2006/extended-properties" xmlns:vt="http://schemas.openxmlformats.org/officeDocument/2006/docPropsVTypes">
  <TotalTime>1534</TotalTime>
  <Words>641</Words>
  <Application>Microsoft Office PowerPoint</Application>
  <PresentationFormat>Widescreen</PresentationFormat>
  <Paragraphs>170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Symbol</vt:lpstr>
      <vt:lpstr>Office Theme</vt:lpstr>
      <vt:lpstr>Example Setup</vt:lpstr>
      <vt:lpstr>RSE Requirements</vt:lpstr>
      <vt:lpstr>IFM Solution (IRU procurement distributed)</vt:lpstr>
      <vt:lpstr>IFM Solution (IRU procurement concentrated in A)</vt:lpstr>
      <vt:lpstr>Questions and Answers</vt:lpstr>
      <vt:lpstr>Emergency Conditions</vt:lpstr>
    </vt:vector>
  </TitlesOfParts>
  <Company>California ISO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 Setup</dc:title>
  <dc:creator>Angelidis, George</dc:creator>
  <cp:lastModifiedBy>Casillas, Elizandra</cp:lastModifiedBy>
  <cp:revision>15</cp:revision>
  <dcterms:created xsi:type="dcterms:W3CDTF">2022-03-15T01:28:50Z</dcterms:created>
  <dcterms:modified xsi:type="dcterms:W3CDTF">2022-03-16T21:01:27Z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0x0101003CB3C2B02D5A814E8D33F4CCC84F7A3D</vt:lpwstr>
  </property>
</Properties>
</file>