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1"/>
  </p:notesMasterIdLst>
  <p:handoutMasterIdLst>
    <p:handoutMasterId r:id="rId12"/>
  </p:handoutMasterIdLst>
  <p:sldIdLst>
    <p:sldId id="257" r:id="rId6"/>
    <p:sldId id="258" r:id="rId7"/>
    <p:sldId id="259" r:id="rId8"/>
    <p:sldId id="260" r:id="rId9"/>
    <p:sldId id="261" r:id="rId1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9933FF"/>
    <a:srgbClr val="FFFFCC"/>
    <a:srgbClr val="FFFF99"/>
    <a:srgbClr val="9966FF"/>
    <a:srgbClr val="CC66FF"/>
    <a:srgbClr val="006699"/>
    <a:srgbClr val="800000"/>
    <a:srgbClr val="337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0296" autoAdjust="0"/>
  </p:normalViewPr>
  <p:slideViewPr>
    <p:cSldViewPr>
      <p:cViewPr varScale="1">
        <p:scale>
          <a:sx n="115" d="100"/>
          <a:sy n="115" d="100"/>
        </p:scale>
        <p:origin x="432" y="108"/>
      </p:cViewPr>
      <p:guideLst>
        <p:guide orient="horz" pos="1872"/>
        <p:guide pos="4096"/>
      </p:guideLst>
    </p:cSldViewPr>
  </p:slideViewPr>
  <p:outlineViewPr>
    <p:cViewPr>
      <p:scale>
        <a:sx n="33" d="100"/>
        <a:sy n="33" d="100"/>
      </p:scale>
      <p:origin x="0" y="1441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2994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 smtClean="0"/>
              <a:t>1/31/2018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C2BF45F3-3678-4F36-AED8-CEFFD322B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569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 smtClean="0"/>
              <a:t>1/31/2018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81260E7-A23E-4672-AC50-5664B625C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873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219200"/>
          </a:xfrm>
          <a:prstGeom prst="rect">
            <a:avLst/>
          </a:prstGeom>
        </p:spPr>
        <p:txBody>
          <a:bodyPr anchor="t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600" b="0" kern="1200" dirty="0">
                <a:solidFill>
                  <a:srgbClr val="0066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971800"/>
            <a:ext cx="10363200" cy="29535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62"/>
          <a:stretch/>
        </p:blipFill>
        <p:spPr>
          <a:xfrm>
            <a:off x="0" y="-152400"/>
            <a:ext cx="12192000" cy="914400"/>
          </a:xfrm>
          <a:prstGeom prst="rect">
            <a:avLst/>
          </a:prstGeom>
        </p:spPr>
      </p:pic>
      <p:pic>
        <p:nvPicPr>
          <p:cNvPr id="6" name="Picture 5"/>
          <p:cNvPicPr preferRelativeResize="0"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45"/>
          <a:stretch/>
        </p:blipFill>
        <p:spPr>
          <a:xfrm>
            <a:off x="0" y="5999252"/>
            <a:ext cx="121920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58036" r="60000"/>
          <a:stretch/>
        </p:blipFill>
        <p:spPr>
          <a:xfrm>
            <a:off x="924674" y="876209"/>
            <a:ext cx="3047970" cy="645345"/>
          </a:xfrm>
          <a:prstGeom prst="rect">
            <a:avLst/>
          </a:prstGeom>
        </p:spPr>
      </p:pic>
      <p:sp>
        <p:nvSpPr>
          <p:cNvPr id="8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227852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ISO Public</a:t>
            </a:r>
          </a:p>
          <a:p>
            <a:r>
              <a:rPr lang="en-US" dirty="0" smtClean="0"/>
              <a:t>COPYRIGHT © 2022 by California ISO. All Rights Reserved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90600"/>
          </a:xfrm>
          <a:prstGeom prst="rect">
            <a:avLst/>
          </a:prstGeom>
        </p:spPr>
        <p:txBody>
          <a:bodyPr/>
          <a:lstStyle>
            <a:lvl1pPr algn="l">
              <a:defRPr sz="3200" b="0">
                <a:solidFill>
                  <a:srgbClr val="006699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434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"/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"/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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4859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"/>
              <a:defRPr lang="en-US" sz="1800" dirty="0" smtClean="0">
                <a:solidFill>
                  <a:schemeClr val="tx1"/>
                </a:solidFill>
                <a:latin typeface="+mn-lt"/>
              </a:defRPr>
            </a:lvl4pPr>
            <a:lvl5pPr marL="18288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"/>
              <a:defRPr lang="en-US" sz="160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600"/>
            </a:lvl7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ISO Public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COPYRIGHT © 2022 by California ISO. All Rights Reserved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Vertic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90600"/>
          </a:xfrm>
          <a:prstGeom prst="rect">
            <a:avLst/>
          </a:prstGeom>
        </p:spPr>
        <p:txBody>
          <a:bodyPr/>
          <a:lstStyle>
            <a:lvl1pPr>
              <a:defRPr lang="en-US" sz="3200" b="0" dirty="0">
                <a:solidFill>
                  <a:srgbClr val="006699"/>
                </a:solidFill>
                <a:effectLst/>
              </a:defRPr>
            </a:lvl1pPr>
          </a:lstStyle>
          <a:p>
            <a:pPr lvl="0" algn="l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609600" y="1600200"/>
            <a:ext cx="5384800" cy="43434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"/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"/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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4859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"/>
              <a:defRPr lang="en-US" sz="1800" dirty="0" smtClean="0">
                <a:solidFill>
                  <a:schemeClr val="tx1"/>
                </a:solidFill>
                <a:latin typeface="+mn-lt"/>
              </a:defRPr>
            </a:lvl4pPr>
            <a:lvl5pPr marL="18288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"/>
              <a:defRPr lang="en-US" sz="160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600"/>
            </a:lvl7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97599" y="1600200"/>
            <a:ext cx="5384800" cy="43434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"/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"/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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4859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"/>
              <a:defRPr lang="en-US" sz="1800" dirty="0" smtClean="0">
                <a:solidFill>
                  <a:schemeClr val="tx1"/>
                </a:solidFill>
                <a:latin typeface="+mn-lt"/>
              </a:defRPr>
            </a:lvl4pPr>
            <a:lvl5pPr marL="18288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"/>
              <a:defRPr lang="en-US" sz="160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600"/>
            </a:lvl7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90600"/>
          </a:xfrm>
          <a:prstGeom prst="rect">
            <a:avLst/>
          </a:prstGeom>
        </p:spPr>
        <p:txBody>
          <a:bodyPr/>
          <a:lstStyle>
            <a:lvl1pPr algn="l">
              <a:defRPr sz="3200" b="0">
                <a:solidFill>
                  <a:srgbClr val="006699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609600" y="1600200"/>
            <a:ext cx="10972800" cy="21336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"/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"/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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4859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"/>
              <a:defRPr lang="en-US" sz="1800" dirty="0" smtClean="0">
                <a:solidFill>
                  <a:schemeClr val="tx1"/>
                </a:solidFill>
                <a:latin typeface="+mn-lt"/>
              </a:defRPr>
            </a:lvl4pPr>
            <a:lvl5pPr marL="18288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"/>
              <a:defRPr lang="en-US" sz="160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600"/>
            </a:lvl7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09600" y="3810000"/>
            <a:ext cx="10972800" cy="21336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"/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"/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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4859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"/>
              <a:defRPr lang="en-US" sz="1800" dirty="0" smtClean="0">
                <a:solidFill>
                  <a:schemeClr val="tx1"/>
                </a:solidFill>
                <a:latin typeface="+mn-lt"/>
              </a:defRPr>
            </a:lvl4pPr>
            <a:lvl5pPr marL="18288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Char char=""/>
              <a:defRPr lang="en-US" sz="160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600"/>
            </a:lvl7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774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orient="horz" pos="91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90600"/>
          </a:xfrm>
          <a:prstGeom prst="rect">
            <a:avLst/>
          </a:prstGeom>
        </p:spPr>
        <p:txBody>
          <a:bodyPr/>
          <a:lstStyle>
            <a:lvl1pPr>
              <a:defRPr lang="en-US" sz="3200" b="0" dirty="0">
                <a:solidFill>
                  <a:srgbClr val="006699"/>
                </a:solidFill>
                <a:effectLst/>
              </a:defRPr>
            </a:lvl1pPr>
          </a:lstStyle>
          <a:p>
            <a:pPr lvl="0" algn="l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orient="horz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434"/>
          <a:stretch/>
        </p:blipFill>
        <p:spPr>
          <a:xfrm rot="16200000" flipH="1" flipV="1">
            <a:off x="8567175" y="3202354"/>
            <a:ext cx="6858000" cy="453293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2387" y="457199"/>
            <a:ext cx="9139885" cy="6027616"/>
          </a:xfrm>
          <a:prstGeom prst="rect">
            <a:avLst/>
          </a:prstGeom>
        </p:spPr>
        <p:txBody>
          <a:bodyPr vert="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  <a:defRPr lang="en-US" sz="2800" dirty="0"/>
            </a:lvl1pPr>
            <a:lvl2pPr marL="801688" indent="-3444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4125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2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Edit Master text styles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Second level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Third level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Fourth level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Monotype Sorts" pitchFamily="2" charset="2"/>
              <a:buChar char="n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 rot="5400000">
            <a:off x="339640" y="5868377"/>
            <a:ext cx="928077" cy="3048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738CDA37-C33F-4E10-84B1-5518DB487B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1"/>
          </p:nvPr>
        </p:nvSpPr>
        <p:spPr bwMode="auto">
          <a:xfrm rot="5400000">
            <a:off x="274186" y="4874844"/>
            <a:ext cx="1058986" cy="304800"/>
          </a:xfrm>
          <a:prstGeom prst="rect">
            <a:avLst/>
          </a:prstGeom>
        </p:spPr>
        <p:txBody>
          <a:bodyPr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 rot="5400000">
            <a:off x="-454604" y="3087070"/>
            <a:ext cx="2516568" cy="304800"/>
          </a:xfrm>
          <a:prstGeom prst="rect">
            <a:avLst/>
          </a:prstGeom>
        </p:spPr>
        <p:txBody>
          <a:bodyPr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439400" y="449384"/>
            <a:ext cx="1143000" cy="6027616"/>
          </a:xfrm>
          <a:prstGeom prst="rect">
            <a:avLst/>
          </a:prstGeom>
        </p:spPr>
        <p:txBody>
          <a:bodyPr vert="vert"/>
          <a:lstStyle>
            <a:lvl1pPr>
              <a:defRPr lang="en-US" sz="3200" b="0" dirty="0">
                <a:solidFill>
                  <a:srgbClr val="006699"/>
                </a:solidFill>
                <a:effectLst/>
              </a:defRPr>
            </a:lvl1pPr>
          </a:lstStyle>
          <a:p>
            <a:pPr lvl="0" algn="l"/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434"/>
          <a:stretch/>
        </p:blipFill>
        <p:spPr>
          <a:xfrm rot="5400000" flipV="1">
            <a:off x="-3229827" y="3202355"/>
            <a:ext cx="6858000" cy="4532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58036" r="60000"/>
          <a:stretch/>
        </p:blipFill>
        <p:spPr>
          <a:xfrm rot="5400000">
            <a:off x="32750" y="1057856"/>
            <a:ext cx="1523985" cy="322673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  <p:extLst mod="1">
    <p:ext uri="{DCECCB84-F9BA-43D5-87BE-67443E8EF086}">
      <p15:sldGuideLst xmlns:p15="http://schemas.microsoft.com/office/powerpoint/2012/main">
        <p15:guide id="1" orient="horz" pos="4080" userDrawn="1">
          <p15:clr>
            <a:srgbClr val="FBAE40"/>
          </p15:clr>
        </p15:guide>
        <p15:guide id="2" orient="horz" pos="288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57"/>
          <a:stretch/>
        </p:blipFill>
        <p:spPr>
          <a:xfrm>
            <a:off x="0" y="6410710"/>
            <a:ext cx="12192000" cy="457200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926" y="6135075"/>
            <a:ext cx="1229474" cy="228601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40945" y="6135075"/>
            <a:ext cx="141198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6154" y="6135075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ISO Public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COPYRIGHT © 2022 by California ISO. All Rights Reserved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58036" r="60000"/>
          <a:stretch/>
        </p:blipFill>
        <p:spPr>
          <a:xfrm>
            <a:off x="612169" y="6088038"/>
            <a:ext cx="1523985" cy="3226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64" r:id="rId2"/>
    <p:sldLayoutId id="2147484565" r:id="rId3"/>
    <p:sldLayoutId id="2147484572" r:id="rId4"/>
    <p:sldLayoutId id="2147484567" r:id="rId5"/>
    <p:sldLayoutId id="2147484568" r:id="rId6"/>
    <p:sldLayoutId id="2147484570" r:id="rId7"/>
  </p:sldLayoutIdLst>
  <p:transition spd="slow">
    <p:wipe dir="r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Greenhouse Gas Regulation Model Examples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10363200" cy="2524874"/>
          </a:xfrm>
        </p:spPr>
        <p:txBody>
          <a:bodyPr/>
          <a:lstStyle/>
          <a:p>
            <a:r>
              <a:rPr lang="en-US" smtClean="0"/>
              <a:t>EDAM </a:t>
            </a:r>
            <a:r>
              <a:rPr lang="en-US" dirty="0" smtClean="0"/>
              <a:t>Design Team</a:t>
            </a:r>
            <a:endParaRPr lang="en-US" dirty="0"/>
          </a:p>
          <a:p>
            <a:endParaRPr lang="en-US" sz="2400" dirty="0"/>
          </a:p>
          <a:p>
            <a:r>
              <a:rPr lang="en-US" dirty="0" smtClean="0"/>
              <a:t>July 27, 2022</a:t>
            </a:r>
            <a:endParaRPr lang="en-US" dirty="0"/>
          </a:p>
        </p:txBody>
      </p:sp>
      <p:sp>
        <p:nvSpPr>
          <p:cNvPr id="4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248400"/>
            <a:ext cx="6804791" cy="228600"/>
          </a:xfrm>
          <a:prstGeom prst="rect">
            <a:avLst/>
          </a:prstGeom>
        </p:spPr>
        <p:txBody>
          <a:bodyPr anchor="ctr" anchorCtr="0"/>
          <a:lstStyle>
            <a:lvl1pPr algn="ctr">
              <a:defRPr lang="en-US" sz="1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ISO Public</a:t>
            </a:r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COPYRIGHT © 2022 by California ISO. All Rights Reserved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496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3352801" y="1598568"/>
            <a:ext cx="8229600" cy="4345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GHG Area 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00" y="4117461"/>
            <a:ext cx="5486400" cy="1371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			BAA 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2057400"/>
            <a:ext cx="5486400" cy="1371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			BAA 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Setup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3429000" y="2514600"/>
            <a:ext cx="2364754" cy="457200"/>
            <a:chOff x="3429000" y="2514600"/>
            <a:chExt cx="2364754" cy="457200"/>
          </a:xfrm>
        </p:grpSpPr>
        <p:grpSp>
          <p:nvGrpSpPr>
            <p:cNvPr id="19" name="Group 18"/>
            <p:cNvGrpSpPr/>
            <p:nvPr/>
          </p:nvGrpSpPr>
          <p:grpSpPr>
            <a:xfrm>
              <a:off x="3429000" y="2514600"/>
              <a:ext cx="914400" cy="457200"/>
              <a:chOff x="2286000" y="4267200"/>
              <a:chExt cx="914400" cy="4572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cxnSp>
            <p:nvCxnSpPr>
              <p:cNvPr id="21" name="Straight Connector 20"/>
              <p:cNvCxnSpPr>
                <a:stCxn id="20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4879354" y="2514600"/>
              <a:ext cx="914400" cy="457200"/>
              <a:chOff x="2286000" y="4953000"/>
              <a:chExt cx="914400" cy="457200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2743200" y="51816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743200" y="4953000"/>
                <a:ext cx="0" cy="4572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2286000" y="502110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</a:t>
                </a:r>
                <a:r>
                  <a:rPr lang="en-US" baseline="-25000" dirty="0" smtClean="0"/>
                  <a:t>3</a:t>
                </a:r>
                <a:endParaRPr lang="en-US" baseline="-25000" dirty="0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609600" y="4117461"/>
            <a:ext cx="2743200" cy="1371600"/>
          </a:xfrm>
          <a:prstGeom prst="rect">
            <a:avLst/>
          </a:pr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127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GHG Area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057400"/>
            <a:ext cx="2743200" cy="1371600"/>
          </a:xfrm>
          <a:prstGeom prst="rect">
            <a:avLst/>
          </a:prstGeom>
          <a:pattFill prst="wdDnDiag">
            <a:fgClr>
              <a:schemeClr val="accent5">
                <a:lumMod val="60000"/>
                <a:lumOff val="40000"/>
              </a:schemeClr>
            </a:fgClr>
            <a:bgClr>
              <a:schemeClr val="accent5">
                <a:lumMod val="40000"/>
                <a:lumOff val="60000"/>
              </a:schemeClr>
            </a:bgClr>
          </a:pattFill>
          <a:ln w="127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GHG Area 1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3429000" y="4574661"/>
            <a:ext cx="2364754" cy="457200"/>
            <a:chOff x="3429000" y="4574661"/>
            <a:chExt cx="2364754" cy="457200"/>
          </a:xfrm>
        </p:grpSpPr>
        <p:grpSp>
          <p:nvGrpSpPr>
            <p:cNvPr id="35" name="Group 34"/>
            <p:cNvGrpSpPr/>
            <p:nvPr/>
          </p:nvGrpSpPr>
          <p:grpSpPr>
            <a:xfrm>
              <a:off x="3429000" y="4574661"/>
              <a:ext cx="914400" cy="457200"/>
              <a:chOff x="2286000" y="4267200"/>
              <a:chExt cx="914400" cy="45720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cxnSp>
            <p:nvCxnSpPr>
              <p:cNvPr id="37" name="Straight Connector 36"/>
              <p:cNvCxnSpPr>
                <a:stCxn id="36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4879354" y="4574661"/>
              <a:ext cx="914400" cy="457200"/>
              <a:chOff x="2286000" y="4953000"/>
              <a:chExt cx="914400" cy="457200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2743200" y="51816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2743200" y="4953000"/>
                <a:ext cx="0" cy="4572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286000" y="502110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</a:t>
                </a:r>
                <a:r>
                  <a:rPr lang="en-US" baseline="-25000" dirty="0" smtClean="0"/>
                  <a:t>4</a:t>
                </a:r>
                <a:endParaRPr lang="en-US" baseline="-25000" dirty="0"/>
              </a:p>
            </p:txBody>
          </p:sp>
        </p:grpSp>
      </p:grpSp>
      <p:sp>
        <p:nvSpPr>
          <p:cNvPr id="42" name="Rectangle 41"/>
          <p:cNvSpPr/>
          <p:nvPr/>
        </p:nvSpPr>
        <p:spPr>
          <a:xfrm>
            <a:off x="8839200" y="2056371"/>
            <a:ext cx="2743200" cy="34326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BAA C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8931583" y="2514600"/>
            <a:ext cx="2498417" cy="2497501"/>
            <a:chOff x="8931583" y="2514600"/>
            <a:chExt cx="2498417" cy="2497501"/>
          </a:xfrm>
        </p:grpSpPr>
        <p:grpSp>
          <p:nvGrpSpPr>
            <p:cNvPr id="44" name="Group 43"/>
            <p:cNvGrpSpPr/>
            <p:nvPr/>
          </p:nvGrpSpPr>
          <p:grpSpPr>
            <a:xfrm>
              <a:off x="8931583" y="2514600"/>
              <a:ext cx="914400" cy="457200"/>
              <a:chOff x="2286000" y="4267200"/>
              <a:chExt cx="914400" cy="457200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5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6" name="Straight Connector 45"/>
              <p:cNvCxnSpPr>
                <a:stCxn id="45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8931583" y="3194700"/>
              <a:ext cx="914400" cy="457200"/>
              <a:chOff x="2286000" y="4267200"/>
              <a:chExt cx="914400" cy="457200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6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Straight Connector 48"/>
              <p:cNvCxnSpPr>
                <a:stCxn id="48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8931583" y="3874800"/>
              <a:ext cx="914400" cy="457200"/>
              <a:chOff x="2286000" y="4267200"/>
              <a:chExt cx="914400" cy="45720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7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2" name="Straight Connector 51"/>
              <p:cNvCxnSpPr>
                <a:stCxn id="51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8931583" y="4554901"/>
              <a:ext cx="914400" cy="457200"/>
              <a:chOff x="2286000" y="4267200"/>
              <a:chExt cx="914400" cy="457200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8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5" name="Straight Connector 54"/>
              <p:cNvCxnSpPr>
                <a:stCxn id="54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10515600" y="3542484"/>
              <a:ext cx="914400" cy="457200"/>
              <a:chOff x="2558094" y="4953000"/>
              <a:chExt cx="914400" cy="4572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3015294" y="51816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3015294" y="4953000"/>
                <a:ext cx="0" cy="4572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2558094" y="502110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</a:t>
                </a:r>
                <a:r>
                  <a:rPr lang="en-US" baseline="-25000" dirty="0" smtClean="0"/>
                  <a:t>5</a:t>
                </a:r>
                <a:endParaRPr lang="en-US" baseline="-25000" dirty="0"/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685800" y="2514600"/>
            <a:ext cx="2364754" cy="457200"/>
            <a:chOff x="685800" y="2514600"/>
            <a:chExt cx="2364754" cy="457200"/>
          </a:xfrm>
        </p:grpSpPr>
        <p:grpSp>
          <p:nvGrpSpPr>
            <p:cNvPr id="17" name="Group 16"/>
            <p:cNvGrpSpPr/>
            <p:nvPr/>
          </p:nvGrpSpPr>
          <p:grpSpPr>
            <a:xfrm>
              <a:off x="685800" y="2514600"/>
              <a:ext cx="914400" cy="457200"/>
              <a:chOff x="2286000" y="4267200"/>
              <a:chExt cx="914400" cy="457200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cxnSp>
            <p:nvCxnSpPr>
              <p:cNvPr id="12" name="Straight Connector 11"/>
              <p:cNvCxnSpPr>
                <a:stCxn id="10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/>
            <p:cNvGrpSpPr/>
            <p:nvPr/>
          </p:nvGrpSpPr>
          <p:grpSpPr>
            <a:xfrm>
              <a:off x="2136154" y="2514600"/>
              <a:ext cx="914400" cy="457200"/>
              <a:chOff x="2136154" y="2514600"/>
              <a:chExt cx="914400" cy="457200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2593354" y="27432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2593354" y="2514600"/>
                <a:ext cx="0" cy="4572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2136154" y="258270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</a:t>
                </a:r>
                <a:r>
                  <a:rPr lang="en-US" baseline="-25000" dirty="0" smtClean="0"/>
                  <a:t>1</a:t>
                </a:r>
                <a:endParaRPr lang="en-US" baseline="-25000" dirty="0"/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685800" y="4574661"/>
            <a:ext cx="2364754" cy="457200"/>
            <a:chOff x="685800" y="4574661"/>
            <a:chExt cx="2364754" cy="457200"/>
          </a:xfrm>
        </p:grpSpPr>
        <p:grpSp>
          <p:nvGrpSpPr>
            <p:cNvPr id="28" name="Group 27"/>
            <p:cNvGrpSpPr/>
            <p:nvPr/>
          </p:nvGrpSpPr>
          <p:grpSpPr>
            <a:xfrm>
              <a:off x="685800" y="4574661"/>
              <a:ext cx="914400" cy="457200"/>
              <a:chOff x="2286000" y="4267200"/>
              <a:chExt cx="914400" cy="4572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2286000" y="4267200"/>
                <a:ext cx="457200" cy="45720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2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Straight Connector 29"/>
              <p:cNvCxnSpPr>
                <a:stCxn id="29" idx="6"/>
              </p:cNvCxnSpPr>
              <p:nvPr/>
            </p:nvCxnSpPr>
            <p:spPr>
              <a:xfrm>
                <a:off x="2743200" y="44958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2136154" y="4574661"/>
              <a:ext cx="914400" cy="457200"/>
              <a:chOff x="2286000" y="4953000"/>
              <a:chExt cx="914400" cy="457200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743200" y="5181600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743200" y="4953000"/>
                <a:ext cx="0" cy="45720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2286000" y="502110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</a:t>
                </a:r>
                <a:r>
                  <a:rPr lang="en-US" baseline="-25000" dirty="0" smtClean="0"/>
                  <a:t>2</a:t>
                </a:r>
                <a:endParaRPr lang="en-US" baseline="-25000" dirty="0"/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1981199" y="5421867"/>
            <a:ext cx="1371601" cy="369333"/>
            <a:chOff x="1981199" y="5421867"/>
            <a:chExt cx="1371601" cy="369333"/>
          </a:xfrm>
        </p:grpSpPr>
        <p:sp>
          <p:nvSpPr>
            <p:cNvPr id="100" name="TextBox 99"/>
            <p:cNvSpPr txBox="1"/>
            <p:nvPr/>
          </p:nvSpPr>
          <p:spPr>
            <a:xfrm>
              <a:off x="1981199" y="5421867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000"/>
                  </a:solidFill>
                </a:rPr>
                <a:t>T</a:t>
              </a:r>
              <a:r>
                <a:rPr lang="en-US" baseline="-25000" dirty="0" smtClean="0">
                  <a:solidFill>
                    <a:srgbClr val="008000"/>
                  </a:solidFill>
                </a:rPr>
                <a:t>2</a:t>
              </a:r>
              <a:endParaRPr lang="en-US" baseline="-25000" dirty="0">
                <a:solidFill>
                  <a:srgbClr val="008000"/>
                </a:solidFill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981200" y="5489061"/>
              <a:ext cx="1371600" cy="302139"/>
              <a:chOff x="1981200" y="5489061"/>
              <a:chExt cx="1371600" cy="302139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flipH="1">
                <a:off x="1981200" y="5791200"/>
                <a:ext cx="1371600" cy="0"/>
              </a:xfrm>
              <a:prstGeom prst="straightConnector1">
                <a:avLst/>
              </a:prstGeom>
              <a:ln w="28575">
                <a:solidFill>
                  <a:srgbClr val="008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>
                <a:endCxn id="26" idx="2"/>
              </p:cNvCxnSpPr>
              <p:nvPr/>
            </p:nvCxnSpPr>
            <p:spPr>
              <a:xfrm flipV="1">
                <a:off x="1981200" y="5489061"/>
                <a:ext cx="0" cy="302139"/>
              </a:xfrm>
              <a:prstGeom prst="line">
                <a:avLst/>
              </a:prstGeom>
              <a:ln w="28575">
                <a:solidFill>
                  <a:srgbClr val="008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oup 121"/>
          <p:cNvGrpSpPr/>
          <p:nvPr/>
        </p:nvGrpSpPr>
        <p:grpSpPr>
          <a:xfrm>
            <a:off x="1981199" y="3401826"/>
            <a:ext cx="1371602" cy="369332"/>
            <a:chOff x="1981199" y="3401826"/>
            <a:chExt cx="1371602" cy="369332"/>
          </a:xfrm>
        </p:grpSpPr>
        <p:sp>
          <p:nvSpPr>
            <p:cNvPr id="99" name="TextBox 98"/>
            <p:cNvSpPr txBox="1"/>
            <p:nvPr/>
          </p:nvSpPr>
          <p:spPr>
            <a:xfrm>
              <a:off x="1981199" y="3401826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T</a:t>
              </a:r>
              <a:r>
                <a:rPr lang="en-US" baseline="-25000" dirty="0" smtClean="0">
                  <a:solidFill>
                    <a:srgbClr val="FF0000"/>
                  </a:solidFill>
                </a:rPr>
                <a:t>1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981200" y="3429000"/>
              <a:ext cx="1371601" cy="342084"/>
              <a:chOff x="1981200" y="5410201"/>
              <a:chExt cx="1371601" cy="342084"/>
            </a:xfrm>
          </p:grpSpPr>
          <p:cxnSp>
            <p:nvCxnSpPr>
              <p:cNvPr id="78" name="Straight Arrow Connector 77"/>
              <p:cNvCxnSpPr>
                <a:stCxn id="43" idx="1"/>
              </p:cNvCxnSpPr>
              <p:nvPr/>
            </p:nvCxnSpPr>
            <p:spPr>
              <a:xfrm flipH="1">
                <a:off x="1981200" y="5752285"/>
                <a:ext cx="1371601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>
                <a:endCxn id="8" idx="2"/>
              </p:cNvCxnSpPr>
              <p:nvPr/>
            </p:nvCxnSpPr>
            <p:spPr>
              <a:xfrm flipV="1">
                <a:off x="1981200" y="5410201"/>
                <a:ext cx="0" cy="342084"/>
              </a:xfrm>
              <a:prstGeom prst="line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Group 123"/>
          <p:cNvGrpSpPr/>
          <p:nvPr/>
        </p:nvGrpSpPr>
        <p:grpSpPr>
          <a:xfrm>
            <a:off x="6096000" y="2373868"/>
            <a:ext cx="2743200" cy="369332"/>
            <a:chOff x="6096000" y="2373868"/>
            <a:chExt cx="2743200" cy="369332"/>
          </a:xfrm>
        </p:grpSpPr>
        <p:sp>
          <p:nvSpPr>
            <p:cNvPr id="109" name="TextBox 108"/>
            <p:cNvSpPr txBox="1"/>
            <p:nvPr/>
          </p:nvSpPr>
          <p:spPr>
            <a:xfrm>
              <a:off x="7162800" y="23738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T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AC</a:t>
              </a:r>
              <a:endParaRPr lang="en-US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102" name="Straight Arrow Connector 101"/>
            <p:cNvCxnSpPr>
              <a:endCxn id="9" idx="3"/>
            </p:cNvCxnSpPr>
            <p:nvPr/>
          </p:nvCxnSpPr>
          <p:spPr>
            <a:xfrm flipH="1">
              <a:off x="6096000" y="2743200"/>
              <a:ext cx="2743200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/>
          <p:cNvGrpSpPr/>
          <p:nvPr/>
        </p:nvGrpSpPr>
        <p:grpSpPr>
          <a:xfrm>
            <a:off x="6096000" y="4421426"/>
            <a:ext cx="2743200" cy="381835"/>
            <a:chOff x="6096000" y="4421426"/>
            <a:chExt cx="2743200" cy="381835"/>
          </a:xfrm>
        </p:grpSpPr>
        <p:sp>
          <p:nvSpPr>
            <p:cNvPr id="110" name="TextBox 109"/>
            <p:cNvSpPr txBox="1"/>
            <p:nvPr/>
          </p:nvSpPr>
          <p:spPr>
            <a:xfrm>
              <a:off x="7162800" y="4421426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T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BC</a:t>
              </a:r>
              <a:endParaRPr lang="en-US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104" name="Straight Arrow Connector 103"/>
            <p:cNvCxnSpPr>
              <a:endCxn id="27" idx="3"/>
            </p:cNvCxnSpPr>
            <p:nvPr/>
          </p:nvCxnSpPr>
          <p:spPr>
            <a:xfrm flipH="1">
              <a:off x="6096000" y="4803261"/>
              <a:ext cx="2743200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4724399" y="3429000"/>
            <a:ext cx="609600" cy="688461"/>
            <a:chOff x="4724399" y="3429000"/>
            <a:chExt cx="609600" cy="688461"/>
          </a:xfrm>
        </p:grpSpPr>
        <p:sp>
          <p:nvSpPr>
            <p:cNvPr id="111" name="TextBox 110"/>
            <p:cNvSpPr txBox="1"/>
            <p:nvPr/>
          </p:nvSpPr>
          <p:spPr>
            <a:xfrm>
              <a:off x="4724399" y="359131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T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AB</a:t>
              </a:r>
              <a:endParaRPr lang="en-US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108" name="Straight Arrow Connector 107"/>
            <p:cNvCxnSpPr/>
            <p:nvPr/>
          </p:nvCxnSpPr>
          <p:spPr>
            <a:xfrm>
              <a:off x="4724400" y="3429000"/>
              <a:ext cx="0" cy="688461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/>
          <p:cNvGrpSpPr/>
          <p:nvPr/>
        </p:nvGrpSpPr>
        <p:grpSpPr>
          <a:xfrm>
            <a:off x="1066800" y="2438400"/>
            <a:ext cx="10515600" cy="2367680"/>
            <a:chOff x="1066800" y="2438400"/>
            <a:chExt cx="10515600" cy="2367680"/>
          </a:xfrm>
        </p:grpSpPr>
        <p:sp>
          <p:nvSpPr>
            <p:cNvPr id="127" name="TextBox 126"/>
            <p:cNvSpPr txBox="1"/>
            <p:nvPr/>
          </p:nvSpPr>
          <p:spPr>
            <a:xfrm>
              <a:off x="1066800" y="2438400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300 @ $90</a:t>
              </a:r>
              <a:endParaRPr lang="en-US" sz="1400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590800" y="2438400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110</a:t>
              </a:r>
              <a:endParaRPr lang="en-US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066800" y="4486556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300 @ $80</a:t>
              </a:r>
              <a:endParaRPr lang="en-US" sz="14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590800" y="4498303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330</a:t>
              </a:r>
              <a:endParaRPr lang="en-US" sz="1400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3814701" y="2438400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300 @ $70</a:t>
              </a:r>
              <a:endParaRPr lang="en-US" sz="1400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338701" y="2438400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290</a:t>
              </a:r>
              <a:endParaRPr lang="en-US" sz="1400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3814701" y="4486556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300 @ $60</a:t>
              </a:r>
              <a:endParaRPr lang="en-US" sz="1400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338701" y="4498303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70</a:t>
              </a:r>
              <a:endParaRPr lang="en-US" sz="1400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9296400" y="2438400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200 @ $20</a:t>
              </a:r>
              <a:endParaRPr lang="en-US" sz="1400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0980057" y="3465938"/>
              <a:ext cx="6023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400</a:t>
              </a:r>
              <a:endParaRPr lang="en-US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9296400" y="3121223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200 @ $30</a:t>
              </a:r>
              <a:endParaRPr lang="en-US" sz="1400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9296400" y="3794262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200 @ $40</a:t>
              </a:r>
              <a:endParaRPr lang="en-US" sz="14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9296400" y="4477085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200 @ $50</a:t>
              </a:r>
              <a:endParaRPr lang="en-US" sz="1400" dirty="0"/>
            </a:p>
          </p:txBody>
        </p:sp>
      </p:grpSp>
      <p:sp>
        <p:nvSpPr>
          <p:cNvPr id="94" name="Footer Placeholder 5"/>
          <p:cNvSpPr txBox="1">
            <a:spLocks noChangeArrowheads="1"/>
          </p:cNvSpPr>
          <p:nvPr/>
        </p:nvSpPr>
        <p:spPr bwMode="auto">
          <a:xfrm>
            <a:off x="2136154" y="6512123"/>
            <a:ext cx="6804791" cy="22860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rgbClr val="68686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ISO Public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COPYRIGHT © 2022 by California ISO. All Rights Reserved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5782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7" grpId="0" animBg="1"/>
      <p:bldP spid="9" grpId="0" animBg="1"/>
      <p:bldP spid="26" grpId="0" animBg="1"/>
      <p:bldP spid="8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Resource-Specific </a:t>
            </a:r>
            <a:r>
              <a:rPr lang="en-US" dirty="0"/>
              <a:t>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09600" y="1598568"/>
            <a:ext cx="10972801" cy="4345032"/>
            <a:chOff x="609600" y="1598568"/>
            <a:chExt cx="10972801" cy="4345032"/>
          </a:xfrm>
        </p:grpSpPr>
        <p:sp>
          <p:nvSpPr>
            <p:cNvPr id="43" name="Rectangle 42"/>
            <p:cNvSpPr/>
            <p:nvPr/>
          </p:nvSpPr>
          <p:spPr>
            <a:xfrm>
              <a:off x="3352801" y="1598568"/>
              <a:ext cx="8229600" cy="43450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600" y="4117461"/>
              <a:ext cx="5486400" cy="1371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9600" y="2057400"/>
              <a:ext cx="5486400" cy="13716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3429000" y="2514600"/>
              <a:ext cx="2364754" cy="457200"/>
              <a:chOff x="3429000" y="2514600"/>
              <a:chExt cx="2364754" cy="4572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4290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cxnSp>
              <p:nvCxnSpPr>
                <p:cNvPr id="21" name="Straight Connector 20"/>
                <p:cNvCxnSpPr>
                  <a:stCxn id="2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>
                <a:off x="4879354" y="2514600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3</a:t>
                  </a:r>
                  <a:endParaRPr lang="en-US" baseline="-25000" dirty="0"/>
                </a:p>
              </p:txBody>
            </p:sp>
          </p:grpSp>
        </p:grpSp>
        <p:sp>
          <p:nvSpPr>
            <p:cNvPr id="26" name="Rectangle 25"/>
            <p:cNvSpPr/>
            <p:nvPr/>
          </p:nvSpPr>
          <p:spPr>
            <a:xfrm>
              <a:off x="609600" y="4117461"/>
              <a:ext cx="2743200" cy="1371600"/>
            </a:xfrm>
            <a:prstGeom prst="rect">
              <a:avLst/>
            </a:pr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" y="2057400"/>
              <a:ext cx="2743200" cy="1371600"/>
            </a:xfrm>
            <a:prstGeom prst="rect">
              <a:avLst/>
            </a:prstGeom>
            <a:pattFill prst="wdDnDiag">
              <a:fgClr>
                <a:schemeClr val="accent5">
                  <a:lumMod val="60000"/>
                  <a:lumOff val="40000"/>
                </a:schemeClr>
              </a:fgClr>
              <a:bgClr>
                <a:schemeClr val="accent5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3429000" y="4574661"/>
              <a:ext cx="2364754" cy="457200"/>
              <a:chOff x="3429000" y="4574661"/>
              <a:chExt cx="2364754" cy="457200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4290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cxnSp>
              <p:nvCxnSpPr>
                <p:cNvPr id="37" name="Straight Connector 36"/>
                <p:cNvCxnSpPr>
                  <a:stCxn id="36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48793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4</a:t>
                  </a:r>
                  <a:endParaRPr lang="en-US" baseline="-25000" dirty="0"/>
                </a:p>
              </p:txBody>
            </p:sp>
          </p:grpSp>
        </p:grpSp>
        <p:sp>
          <p:nvSpPr>
            <p:cNvPr id="42" name="Rectangle 41"/>
            <p:cNvSpPr/>
            <p:nvPr/>
          </p:nvSpPr>
          <p:spPr>
            <a:xfrm>
              <a:off x="8839200" y="2056371"/>
              <a:ext cx="2743200" cy="343269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BAA 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931583" y="2514600"/>
              <a:ext cx="2498417" cy="2497501"/>
              <a:chOff x="8931583" y="2514600"/>
              <a:chExt cx="2498417" cy="2497501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31583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5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6" name="Straight Connector 45"/>
                <p:cNvCxnSpPr>
                  <a:stCxn id="45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8931583" y="31947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6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stCxn id="48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>
                <a:off x="8931583" y="3874800"/>
                <a:ext cx="914400" cy="457200"/>
                <a:chOff x="2286000" y="4267200"/>
                <a:chExt cx="914400" cy="45720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7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2" name="Straight Connector 51"/>
                <p:cNvCxnSpPr>
                  <a:stCxn id="51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>
                <a:off x="8931583" y="4554901"/>
                <a:ext cx="914400" cy="457200"/>
                <a:chOff x="2286000" y="4267200"/>
                <a:chExt cx="914400" cy="457200"/>
              </a:xfrm>
            </p:grpSpPr>
            <p:sp>
              <p:nvSpPr>
                <p:cNvPr id="54" name="Oval 53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8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5" name="Straight Connector 54"/>
                <p:cNvCxnSpPr>
                  <a:stCxn id="54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10515600" y="3542484"/>
                <a:ext cx="914400" cy="457200"/>
                <a:chOff x="2558094" y="4953000"/>
                <a:chExt cx="914400" cy="457200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015294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3015294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2558094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5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7" name="Group 116"/>
            <p:cNvGrpSpPr/>
            <p:nvPr/>
          </p:nvGrpSpPr>
          <p:grpSpPr>
            <a:xfrm>
              <a:off x="685800" y="2514600"/>
              <a:ext cx="2364754" cy="457200"/>
              <a:chOff x="685800" y="2514600"/>
              <a:chExt cx="2364754" cy="457200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6858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cxnSp>
              <p:nvCxnSpPr>
                <p:cNvPr id="12" name="Straight Connector 11"/>
                <p:cNvCxnSpPr>
                  <a:stCxn id="1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2136154" y="2514600"/>
                <a:ext cx="914400" cy="457200"/>
                <a:chOff x="2136154" y="2514600"/>
                <a:chExt cx="914400" cy="457200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593354" y="27432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593354" y="25146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2136154" y="25827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9" name="Group 118"/>
            <p:cNvGrpSpPr/>
            <p:nvPr/>
          </p:nvGrpSpPr>
          <p:grpSpPr>
            <a:xfrm>
              <a:off x="685800" y="4574661"/>
              <a:ext cx="2364754" cy="457200"/>
              <a:chOff x="685800" y="4574661"/>
              <a:chExt cx="2364754" cy="4572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6858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2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Straight Connector 29"/>
                <p:cNvCxnSpPr>
                  <a:stCxn id="29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21361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23" name="Group 122"/>
            <p:cNvGrpSpPr/>
            <p:nvPr/>
          </p:nvGrpSpPr>
          <p:grpSpPr>
            <a:xfrm>
              <a:off x="1981199" y="5421867"/>
              <a:ext cx="1371601" cy="369333"/>
              <a:chOff x="1981199" y="5421867"/>
              <a:chExt cx="1371601" cy="369333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981199" y="5421867"/>
                <a:ext cx="4572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8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8000"/>
                    </a:solidFill>
                  </a:rPr>
                  <a:t>2</a:t>
                </a:r>
                <a:endParaRPr lang="en-US" baseline="-25000" dirty="0">
                  <a:solidFill>
                    <a:srgbClr val="008000"/>
                  </a:solidFill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1981200" y="5489061"/>
                <a:ext cx="1371600" cy="302139"/>
                <a:chOff x="1981200" y="5489061"/>
                <a:chExt cx="1371600" cy="302139"/>
              </a:xfrm>
            </p:grpSpPr>
            <p:cxnSp>
              <p:nvCxnSpPr>
                <p:cNvPr id="64" name="Straight Arrow Connector 63"/>
                <p:cNvCxnSpPr/>
                <p:nvPr/>
              </p:nvCxnSpPr>
              <p:spPr>
                <a:xfrm flipH="1">
                  <a:off x="1981200" y="5791200"/>
                  <a:ext cx="1371600" cy="0"/>
                </a:xfrm>
                <a:prstGeom prst="straightConnector1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>
                  <a:endCxn id="26" idx="2"/>
                </p:cNvCxnSpPr>
                <p:nvPr/>
              </p:nvCxnSpPr>
              <p:spPr>
                <a:xfrm flipV="1">
                  <a:off x="1981200" y="5489061"/>
                  <a:ext cx="0" cy="302139"/>
                </a:xfrm>
                <a:prstGeom prst="line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2" name="Group 121"/>
            <p:cNvGrpSpPr/>
            <p:nvPr/>
          </p:nvGrpSpPr>
          <p:grpSpPr>
            <a:xfrm>
              <a:off x="1981199" y="3401826"/>
              <a:ext cx="1371602" cy="369332"/>
              <a:chOff x="1981199" y="3401826"/>
              <a:chExt cx="1371602" cy="369332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1981199" y="34018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FF0000"/>
                    </a:solidFill>
                  </a:rPr>
                  <a:t>1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77" name="Group 76"/>
              <p:cNvGrpSpPr/>
              <p:nvPr/>
            </p:nvGrpSpPr>
            <p:grpSpPr>
              <a:xfrm>
                <a:off x="1981200" y="3429000"/>
                <a:ext cx="1371601" cy="342084"/>
                <a:chOff x="1981200" y="5410201"/>
                <a:chExt cx="1371601" cy="342084"/>
              </a:xfrm>
            </p:grpSpPr>
            <p:cxnSp>
              <p:nvCxnSpPr>
                <p:cNvPr id="78" name="Straight Arrow Connector 77"/>
                <p:cNvCxnSpPr>
                  <a:stCxn id="43" idx="1"/>
                </p:cNvCxnSpPr>
                <p:nvPr/>
              </p:nvCxnSpPr>
              <p:spPr>
                <a:xfrm flipH="1">
                  <a:off x="1981200" y="5752285"/>
                  <a:ext cx="1371601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>
                  <a:endCxn id="8" idx="2"/>
                </p:cNvCxnSpPr>
                <p:nvPr/>
              </p:nvCxnSpPr>
              <p:spPr>
                <a:xfrm flipV="1">
                  <a:off x="1981200" y="5410201"/>
                  <a:ext cx="0" cy="342084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4" name="Group 123"/>
            <p:cNvGrpSpPr/>
            <p:nvPr/>
          </p:nvGrpSpPr>
          <p:grpSpPr>
            <a:xfrm>
              <a:off x="6096000" y="2373868"/>
              <a:ext cx="2743200" cy="369332"/>
              <a:chOff x="6096000" y="2373868"/>
              <a:chExt cx="2743200" cy="369332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7162800" y="2373868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2" name="Straight Arrow Connector 101"/>
              <p:cNvCxnSpPr>
                <a:endCxn id="9" idx="3"/>
              </p:cNvCxnSpPr>
              <p:nvPr/>
            </p:nvCxnSpPr>
            <p:spPr>
              <a:xfrm flipH="1">
                <a:off x="6096000" y="2743200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/>
            <p:cNvGrpSpPr/>
            <p:nvPr/>
          </p:nvGrpSpPr>
          <p:grpSpPr>
            <a:xfrm>
              <a:off x="6096000" y="4421426"/>
              <a:ext cx="2743200" cy="381835"/>
              <a:chOff x="6096000" y="4421426"/>
              <a:chExt cx="2743200" cy="381835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7162800" y="4421426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BC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4" name="Straight Arrow Connector 103"/>
              <p:cNvCxnSpPr>
                <a:endCxn id="27" idx="3"/>
              </p:cNvCxnSpPr>
              <p:nvPr/>
            </p:nvCxnSpPr>
            <p:spPr>
              <a:xfrm flipH="1">
                <a:off x="6096000" y="4803261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5" name="Group 124"/>
            <p:cNvGrpSpPr/>
            <p:nvPr/>
          </p:nvGrpSpPr>
          <p:grpSpPr>
            <a:xfrm>
              <a:off x="4724399" y="3429000"/>
              <a:ext cx="609600" cy="688461"/>
              <a:chOff x="4724399" y="3429000"/>
              <a:chExt cx="609600" cy="688461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724399" y="359131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AB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8" name="Straight Arrow Connector 107"/>
              <p:cNvCxnSpPr/>
              <p:nvPr/>
            </p:nvCxnSpPr>
            <p:spPr>
              <a:xfrm>
                <a:off x="4724400" y="3429000"/>
                <a:ext cx="0" cy="688461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>
              <a:off x="1066800" y="2438400"/>
              <a:ext cx="10515600" cy="2367680"/>
              <a:chOff x="1066800" y="2438400"/>
              <a:chExt cx="10515600" cy="2367680"/>
            </a:xfrm>
          </p:grpSpPr>
          <p:sp>
            <p:nvSpPr>
              <p:cNvPr id="127" name="TextBox 126"/>
              <p:cNvSpPr txBox="1"/>
              <p:nvPr/>
            </p:nvSpPr>
            <p:spPr>
              <a:xfrm>
                <a:off x="1066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$90</a:t>
                </a:r>
                <a:endParaRPr lang="en-US" sz="14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590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110</a:t>
                </a:r>
                <a:endParaRPr lang="en-US" sz="14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66800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$80</a:t>
                </a:r>
                <a:endParaRPr lang="en-US" sz="1400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590800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330</a:t>
                </a:r>
                <a:endParaRPr lang="en-US" sz="1400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814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$70</a:t>
                </a:r>
                <a:endParaRPr lang="en-US" sz="1400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5338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290</a:t>
                </a:r>
                <a:endParaRPr lang="en-US" sz="1400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814701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$60</a:t>
                </a:r>
                <a:endParaRPr lang="en-US" sz="1400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5338701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70</a:t>
                </a:r>
                <a:endParaRPr lang="en-US" sz="1400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92964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$20</a:t>
                </a:r>
                <a:endParaRPr lang="en-US" sz="1400" dirty="0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0980057" y="3465938"/>
                <a:ext cx="6023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400</a:t>
                </a:r>
                <a:endParaRPr lang="en-US" sz="1400" dirty="0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9296400" y="31212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$30</a:t>
                </a:r>
                <a:endParaRPr lang="en-US" sz="1400" dirty="0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9296400" y="379426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$40</a:t>
                </a:r>
                <a:endParaRPr lang="en-US" sz="1400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9296400" y="4477085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$50</a:t>
                </a:r>
                <a:endParaRPr lang="en-US" sz="1400" dirty="0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2438400" y="2061158"/>
            <a:ext cx="9144000" cy="3730042"/>
            <a:chOff x="2438400" y="2061158"/>
            <a:chExt cx="9144000" cy="3730042"/>
          </a:xfrm>
        </p:grpSpPr>
        <p:grpSp>
          <p:nvGrpSpPr>
            <p:cNvPr id="3" name="Group 2"/>
            <p:cNvGrpSpPr/>
            <p:nvPr/>
          </p:nvGrpSpPr>
          <p:grpSpPr>
            <a:xfrm>
              <a:off x="3810000" y="2749104"/>
              <a:ext cx="6553200" cy="2357859"/>
              <a:chOff x="3810000" y="2749104"/>
              <a:chExt cx="6553200" cy="2357859"/>
            </a:xfrm>
          </p:grpSpPr>
          <p:sp>
            <p:nvSpPr>
              <p:cNvPr id="95" name="TextBox 94"/>
              <p:cNvSpPr txBox="1"/>
              <p:nvPr/>
            </p:nvSpPr>
            <p:spPr>
              <a:xfrm>
                <a:off x="9296400" y="342929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$1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296400" y="409199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$2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9296400" y="478467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$3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3810000" y="479918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$4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3810000" y="2749104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$5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810000" y="3045023"/>
              <a:ext cx="6553200" cy="2365177"/>
              <a:chOff x="3810000" y="3045023"/>
              <a:chExt cx="6553200" cy="2365177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3810000" y="30450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$5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3810000" y="51024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$4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9296400" y="51024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$3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0294851" y="2590800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360651" y="4256641"/>
              <a:ext cx="1003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300</a:t>
              </a:r>
              <a:r>
                <a:rPr lang="en-US" sz="1400" dirty="0" smtClean="0"/>
                <a:t>/</a:t>
              </a:r>
              <a:r>
                <a:rPr lang="en-US" sz="1400" dirty="0" smtClean="0">
                  <a:solidFill>
                    <a:srgbClr val="008000"/>
                  </a:solidFill>
                </a:rPr>
                <a:t>130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294851" y="3280099"/>
              <a:ext cx="11351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200/</a:t>
              </a:r>
              <a:r>
                <a:rPr lang="en-US" sz="1400" dirty="0" smtClean="0">
                  <a:solidFill>
                    <a:srgbClr val="FF0000"/>
                  </a:solidFill>
                </a:rPr>
                <a:t>110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294851" y="394805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0294851" y="4590704"/>
              <a:ext cx="985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r>
                <a:rPr lang="en-US" sz="1400" dirty="0" smtClean="0"/>
                <a:t>/</a:t>
              </a:r>
              <a:r>
                <a:rPr lang="en-US" sz="1400" dirty="0" smtClean="0">
                  <a:solidFill>
                    <a:srgbClr val="008000"/>
                  </a:solidFill>
                </a:rPr>
                <a:t>200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38400" y="5483423"/>
              <a:ext cx="9780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8000"/>
                  </a:solidFill>
                </a:rPr>
                <a:t>330 @ $4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438401" y="3463755"/>
              <a:ext cx="1054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110 @ $1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162800" y="2819400"/>
              <a:ext cx="567573" cy="307777"/>
              <a:chOff x="7162800" y="2819400"/>
              <a:chExt cx="567573" cy="307777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300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4" name="Straight Connector 143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7162800" y="4877972"/>
              <a:ext cx="567573" cy="307777"/>
              <a:chOff x="7162800" y="2819400"/>
              <a:chExt cx="567573" cy="30777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7" name="Straight Connector 146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TextBox 147"/>
            <p:cNvSpPr txBox="1"/>
            <p:nvPr/>
          </p:nvSpPr>
          <p:spPr>
            <a:xfrm>
              <a:off x="3352800" y="218982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100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70451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570451" y="4116457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1056851" y="2061158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835102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$71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35102" y="412065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$74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</p:grpSp>
      <p:sp>
        <p:nvSpPr>
          <p:cNvPr id="155" name="Footer Placeholder 5"/>
          <p:cNvSpPr txBox="1">
            <a:spLocks noChangeArrowheads="1"/>
          </p:cNvSpPr>
          <p:nvPr/>
        </p:nvSpPr>
        <p:spPr bwMode="auto">
          <a:xfrm>
            <a:off x="2136154" y="6512123"/>
            <a:ext cx="6804791" cy="22860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rgbClr val="68686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ISO Public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COPYRIGHT © 2022 by California ISO. All Rights Reserved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2293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Zonal </a:t>
            </a:r>
            <a:r>
              <a:rPr lang="en-US" dirty="0"/>
              <a:t>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09600" y="1598568"/>
            <a:ext cx="10972801" cy="4345032"/>
            <a:chOff x="609600" y="1598568"/>
            <a:chExt cx="10972801" cy="4345032"/>
          </a:xfrm>
        </p:grpSpPr>
        <p:sp>
          <p:nvSpPr>
            <p:cNvPr id="43" name="Rectangle 42"/>
            <p:cNvSpPr/>
            <p:nvPr/>
          </p:nvSpPr>
          <p:spPr>
            <a:xfrm>
              <a:off x="3352801" y="1598568"/>
              <a:ext cx="8229600" cy="43450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600" y="4117461"/>
              <a:ext cx="5486400" cy="1371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9600" y="2057400"/>
              <a:ext cx="5486400" cy="13716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3429000" y="2514600"/>
              <a:ext cx="2364754" cy="457200"/>
              <a:chOff x="3429000" y="2514600"/>
              <a:chExt cx="2364754" cy="4572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4290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cxnSp>
              <p:nvCxnSpPr>
                <p:cNvPr id="21" name="Straight Connector 20"/>
                <p:cNvCxnSpPr>
                  <a:stCxn id="2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>
                <a:off x="4879354" y="2514600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3</a:t>
                  </a:r>
                  <a:endParaRPr lang="en-US" baseline="-25000" dirty="0"/>
                </a:p>
              </p:txBody>
            </p:sp>
          </p:grpSp>
        </p:grpSp>
        <p:sp>
          <p:nvSpPr>
            <p:cNvPr id="26" name="Rectangle 25"/>
            <p:cNvSpPr/>
            <p:nvPr/>
          </p:nvSpPr>
          <p:spPr>
            <a:xfrm>
              <a:off x="609600" y="4117461"/>
              <a:ext cx="2743200" cy="1371600"/>
            </a:xfrm>
            <a:prstGeom prst="rect">
              <a:avLst/>
            </a:pr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" y="2057400"/>
              <a:ext cx="2743200" cy="1371600"/>
            </a:xfrm>
            <a:prstGeom prst="rect">
              <a:avLst/>
            </a:prstGeom>
            <a:pattFill prst="wdDnDiag">
              <a:fgClr>
                <a:schemeClr val="accent5">
                  <a:lumMod val="60000"/>
                  <a:lumOff val="40000"/>
                </a:schemeClr>
              </a:fgClr>
              <a:bgClr>
                <a:schemeClr val="accent5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3429000" y="4574661"/>
              <a:ext cx="2364754" cy="457200"/>
              <a:chOff x="3429000" y="4574661"/>
              <a:chExt cx="2364754" cy="457200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4290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cxnSp>
              <p:nvCxnSpPr>
                <p:cNvPr id="37" name="Straight Connector 36"/>
                <p:cNvCxnSpPr>
                  <a:stCxn id="36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48793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4</a:t>
                  </a:r>
                  <a:endParaRPr lang="en-US" baseline="-25000" dirty="0"/>
                </a:p>
              </p:txBody>
            </p:sp>
          </p:grpSp>
        </p:grpSp>
        <p:sp>
          <p:nvSpPr>
            <p:cNvPr id="42" name="Rectangle 41"/>
            <p:cNvSpPr/>
            <p:nvPr/>
          </p:nvSpPr>
          <p:spPr>
            <a:xfrm>
              <a:off x="8839200" y="2056371"/>
              <a:ext cx="2743200" cy="343269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BAA 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931583" y="2514600"/>
              <a:ext cx="2498417" cy="2497501"/>
              <a:chOff x="8931583" y="2514600"/>
              <a:chExt cx="2498417" cy="2497501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31583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5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6" name="Straight Connector 45"/>
                <p:cNvCxnSpPr>
                  <a:stCxn id="45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8931583" y="31947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6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stCxn id="48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>
                <a:off x="8931583" y="3874800"/>
                <a:ext cx="914400" cy="457200"/>
                <a:chOff x="2286000" y="4267200"/>
                <a:chExt cx="914400" cy="45720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7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2" name="Straight Connector 51"/>
                <p:cNvCxnSpPr>
                  <a:stCxn id="51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>
                <a:off x="8931583" y="4554901"/>
                <a:ext cx="914400" cy="457200"/>
                <a:chOff x="2286000" y="4267200"/>
                <a:chExt cx="914400" cy="457200"/>
              </a:xfrm>
            </p:grpSpPr>
            <p:sp>
              <p:nvSpPr>
                <p:cNvPr id="54" name="Oval 53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8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5" name="Straight Connector 54"/>
                <p:cNvCxnSpPr>
                  <a:stCxn id="54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10515600" y="3542484"/>
                <a:ext cx="914400" cy="457200"/>
                <a:chOff x="2558094" y="4953000"/>
                <a:chExt cx="914400" cy="457200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015294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3015294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2558094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5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7" name="Group 116"/>
            <p:cNvGrpSpPr/>
            <p:nvPr/>
          </p:nvGrpSpPr>
          <p:grpSpPr>
            <a:xfrm>
              <a:off x="685800" y="2514600"/>
              <a:ext cx="2364754" cy="457200"/>
              <a:chOff x="685800" y="2514600"/>
              <a:chExt cx="2364754" cy="457200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6858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cxnSp>
              <p:nvCxnSpPr>
                <p:cNvPr id="12" name="Straight Connector 11"/>
                <p:cNvCxnSpPr>
                  <a:stCxn id="1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2136154" y="2514600"/>
                <a:ext cx="914400" cy="457200"/>
                <a:chOff x="2136154" y="2514600"/>
                <a:chExt cx="914400" cy="457200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593354" y="27432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593354" y="25146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2136154" y="25827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9" name="Group 118"/>
            <p:cNvGrpSpPr/>
            <p:nvPr/>
          </p:nvGrpSpPr>
          <p:grpSpPr>
            <a:xfrm>
              <a:off x="685800" y="4574661"/>
              <a:ext cx="2364754" cy="457200"/>
              <a:chOff x="685800" y="4574661"/>
              <a:chExt cx="2364754" cy="4572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6858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2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Straight Connector 29"/>
                <p:cNvCxnSpPr>
                  <a:stCxn id="29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21361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23" name="Group 122"/>
            <p:cNvGrpSpPr/>
            <p:nvPr/>
          </p:nvGrpSpPr>
          <p:grpSpPr>
            <a:xfrm>
              <a:off x="1981199" y="5421867"/>
              <a:ext cx="1371601" cy="369333"/>
              <a:chOff x="1981199" y="5421867"/>
              <a:chExt cx="1371601" cy="369333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981199" y="5421867"/>
                <a:ext cx="4572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8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8000"/>
                    </a:solidFill>
                  </a:rPr>
                  <a:t>2</a:t>
                </a:r>
                <a:endParaRPr lang="en-US" baseline="-25000" dirty="0">
                  <a:solidFill>
                    <a:srgbClr val="008000"/>
                  </a:solidFill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1981200" y="5489061"/>
                <a:ext cx="1371600" cy="302139"/>
                <a:chOff x="1981200" y="5489061"/>
                <a:chExt cx="1371600" cy="302139"/>
              </a:xfrm>
            </p:grpSpPr>
            <p:cxnSp>
              <p:nvCxnSpPr>
                <p:cNvPr id="64" name="Straight Arrow Connector 63"/>
                <p:cNvCxnSpPr/>
                <p:nvPr/>
              </p:nvCxnSpPr>
              <p:spPr>
                <a:xfrm flipH="1">
                  <a:off x="1981200" y="5791200"/>
                  <a:ext cx="1371600" cy="0"/>
                </a:xfrm>
                <a:prstGeom prst="straightConnector1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>
                  <a:endCxn id="26" idx="2"/>
                </p:cNvCxnSpPr>
                <p:nvPr/>
              </p:nvCxnSpPr>
              <p:spPr>
                <a:xfrm flipV="1">
                  <a:off x="1981200" y="5489061"/>
                  <a:ext cx="0" cy="302139"/>
                </a:xfrm>
                <a:prstGeom prst="line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2" name="Group 121"/>
            <p:cNvGrpSpPr/>
            <p:nvPr/>
          </p:nvGrpSpPr>
          <p:grpSpPr>
            <a:xfrm>
              <a:off x="1981199" y="3401826"/>
              <a:ext cx="1371602" cy="369332"/>
              <a:chOff x="1981199" y="3401826"/>
              <a:chExt cx="1371602" cy="369332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1981199" y="34018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FF0000"/>
                    </a:solidFill>
                  </a:rPr>
                  <a:t>1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77" name="Group 76"/>
              <p:cNvGrpSpPr/>
              <p:nvPr/>
            </p:nvGrpSpPr>
            <p:grpSpPr>
              <a:xfrm>
                <a:off x="1981200" y="3429000"/>
                <a:ext cx="1371601" cy="342084"/>
                <a:chOff x="1981200" y="5410201"/>
                <a:chExt cx="1371601" cy="342084"/>
              </a:xfrm>
            </p:grpSpPr>
            <p:cxnSp>
              <p:nvCxnSpPr>
                <p:cNvPr id="78" name="Straight Arrow Connector 77"/>
                <p:cNvCxnSpPr>
                  <a:stCxn id="43" idx="1"/>
                </p:cNvCxnSpPr>
                <p:nvPr/>
              </p:nvCxnSpPr>
              <p:spPr>
                <a:xfrm flipH="1">
                  <a:off x="1981200" y="5752285"/>
                  <a:ext cx="1371601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>
                  <a:endCxn id="8" idx="2"/>
                </p:cNvCxnSpPr>
                <p:nvPr/>
              </p:nvCxnSpPr>
              <p:spPr>
                <a:xfrm flipV="1">
                  <a:off x="1981200" y="5410201"/>
                  <a:ext cx="0" cy="342084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4" name="Group 123"/>
            <p:cNvGrpSpPr/>
            <p:nvPr/>
          </p:nvGrpSpPr>
          <p:grpSpPr>
            <a:xfrm>
              <a:off x="6096000" y="2373868"/>
              <a:ext cx="2743200" cy="369332"/>
              <a:chOff x="6096000" y="2373868"/>
              <a:chExt cx="2743200" cy="369332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7162800" y="2373868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2" name="Straight Arrow Connector 101"/>
              <p:cNvCxnSpPr>
                <a:endCxn id="9" idx="3"/>
              </p:cNvCxnSpPr>
              <p:nvPr/>
            </p:nvCxnSpPr>
            <p:spPr>
              <a:xfrm flipH="1">
                <a:off x="6096000" y="2743200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/>
            <p:cNvGrpSpPr/>
            <p:nvPr/>
          </p:nvGrpSpPr>
          <p:grpSpPr>
            <a:xfrm>
              <a:off x="6096000" y="4421426"/>
              <a:ext cx="2743200" cy="381835"/>
              <a:chOff x="6096000" y="4421426"/>
              <a:chExt cx="2743200" cy="381835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7162800" y="4421426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BC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4" name="Straight Arrow Connector 103"/>
              <p:cNvCxnSpPr>
                <a:endCxn id="27" idx="3"/>
              </p:cNvCxnSpPr>
              <p:nvPr/>
            </p:nvCxnSpPr>
            <p:spPr>
              <a:xfrm flipH="1">
                <a:off x="6096000" y="4803261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5" name="Group 124"/>
            <p:cNvGrpSpPr/>
            <p:nvPr/>
          </p:nvGrpSpPr>
          <p:grpSpPr>
            <a:xfrm>
              <a:off x="4724399" y="3429000"/>
              <a:ext cx="609600" cy="688461"/>
              <a:chOff x="4724399" y="3429000"/>
              <a:chExt cx="609600" cy="688461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724399" y="359131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AB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8" name="Straight Arrow Connector 107"/>
              <p:cNvCxnSpPr/>
              <p:nvPr/>
            </p:nvCxnSpPr>
            <p:spPr>
              <a:xfrm>
                <a:off x="4724400" y="3429000"/>
                <a:ext cx="0" cy="688461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>
              <a:off x="1066800" y="2438400"/>
              <a:ext cx="10515600" cy="2367680"/>
              <a:chOff x="1066800" y="2438400"/>
              <a:chExt cx="10515600" cy="2367680"/>
            </a:xfrm>
          </p:grpSpPr>
          <p:sp>
            <p:nvSpPr>
              <p:cNvPr id="127" name="TextBox 126"/>
              <p:cNvSpPr txBox="1"/>
              <p:nvPr/>
            </p:nvSpPr>
            <p:spPr>
              <a:xfrm>
                <a:off x="1066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$90</a:t>
                </a:r>
                <a:endParaRPr lang="en-US" sz="14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590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110</a:t>
                </a:r>
                <a:endParaRPr lang="en-US" sz="14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66800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$80</a:t>
                </a:r>
                <a:endParaRPr lang="en-US" sz="1400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590800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330</a:t>
                </a:r>
                <a:endParaRPr lang="en-US" sz="1400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814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$70</a:t>
                </a:r>
                <a:endParaRPr lang="en-US" sz="1400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5338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290</a:t>
                </a:r>
                <a:endParaRPr lang="en-US" sz="1400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814701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$60</a:t>
                </a:r>
                <a:endParaRPr lang="en-US" sz="1400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5338701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70</a:t>
                </a:r>
                <a:endParaRPr lang="en-US" sz="1400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92964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$20</a:t>
                </a:r>
                <a:endParaRPr lang="en-US" sz="1400" dirty="0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0980057" y="3465938"/>
                <a:ext cx="6023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400</a:t>
                </a:r>
                <a:endParaRPr lang="en-US" sz="1400" dirty="0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9296400" y="31212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$30</a:t>
                </a:r>
                <a:endParaRPr lang="en-US" sz="1400" dirty="0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9296400" y="379426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$40</a:t>
                </a:r>
                <a:endParaRPr lang="en-US" sz="1400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9296400" y="4477085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$50</a:t>
                </a:r>
                <a:endParaRPr lang="en-US" sz="1400" dirty="0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2438400" y="2061158"/>
            <a:ext cx="9144000" cy="3730042"/>
            <a:chOff x="2438400" y="2061158"/>
            <a:chExt cx="9144000" cy="3730042"/>
          </a:xfrm>
        </p:grpSpPr>
        <p:sp>
          <p:nvSpPr>
            <p:cNvPr id="107" name="TextBox 106"/>
            <p:cNvSpPr txBox="1"/>
            <p:nvPr/>
          </p:nvSpPr>
          <p:spPr>
            <a:xfrm>
              <a:off x="10294851" y="2590800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360651" y="4256641"/>
              <a:ext cx="1003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300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294851" y="3280099"/>
              <a:ext cx="11351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294851" y="394805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0294851" y="4590704"/>
              <a:ext cx="985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38400" y="5483423"/>
              <a:ext cx="9780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8000"/>
                  </a:solidFill>
                </a:rPr>
                <a:t>330 @ $4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438401" y="3463755"/>
              <a:ext cx="1054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110 @ $1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162800" y="2819400"/>
              <a:ext cx="567573" cy="307777"/>
              <a:chOff x="7162800" y="2819400"/>
              <a:chExt cx="567573" cy="307777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300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4" name="Straight Connector 143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7162800" y="4877972"/>
              <a:ext cx="567573" cy="307777"/>
              <a:chOff x="7162800" y="2819400"/>
              <a:chExt cx="567573" cy="30777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7" name="Straight Connector 146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TextBox 147"/>
            <p:cNvSpPr txBox="1"/>
            <p:nvPr/>
          </p:nvSpPr>
          <p:spPr>
            <a:xfrm>
              <a:off x="3352800" y="218982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100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70451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570451" y="4116457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1056851" y="2061158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835102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$71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35102" y="412065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$74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</p:grpSp>
      <p:sp>
        <p:nvSpPr>
          <p:cNvPr id="154" name="Footer Placeholder 5"/>
          <p:cNvSpPr txBox="1">
            <a:spLocks noChangeArrowheads="1"/>
          </p:cNvSpPr>
          <p:nvPr/>
        </p:nvSpPr>
        <p:spPr bwMode="auto">
          <a:xfrm>
            <a:off x="2136154" y="6512123"/>
            <a:ext cx="6804791" cy="22860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rgbClr val="68686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ISO Public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COPYRIGHT © 2022 by California ISO. All Rights Reserved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634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/>
              <a:t>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88CABB6-A10E-4DE7-8C8E-0E5D98BA929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09600" y="1595460"/>
            <a:ext cx="10972801" cy="4345032"/>
            <a:chOff x="609600" y="1598568"/>
            <a:chExt cx="10972801" cy="4345032"/>
          </a:xfrm>
        </p:grpSpPr>
        <p:sp>
          <p:nvSpPr>
            <p:cNvPr id="43" name="Rectangle 42"/>
            <p:cNvSpPr/>
            <p:nvPr/>
          </p:nvSpPr>
          <p:spPr>
            <a:xfrm>
              <a:off x="3352801" y="1598568"/>
              <a:ext cx="8229600" cy="43450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600" y="4117461"/>
              <a:ext cx="5486400" cy="1371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9600" y="2057400"/>
              <a:ext cx="5486400" cy="13716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			BAA 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3429000" y="2514600"/>
              <a:ext cx="2364754" cy="457200"/>
              <a:chOff x="3429000" y="2514600"/>
              <a:chExt cx="2364754" cy="4572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4290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cxnSp>
              <p:nvCxnSpPr>
                <p:cNvPr id="21" name="Straight Connector 20"/>
                <p:cNvCxnSpPr>
                  <a:stCxn id="2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>
                <a:off x="4879354" y="2514600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3</a:t>
                  </a:r>
                  <a:endParaRPr lang="en-US" baseline="-25000" dirty="0"/>
                </a:p>
              </p:txBody>
            </p:sp>
          </p:grpSp>
        </p:grpSp>
        <p:sp>
          <p:nvSpPr>
            <p:cNvPr id="26" name="Rectangle 25"/>
            <p:cNvSpPr/>
            <p:nvPr/>
          </p:nvSpPr>
          <p:spPr>
            <a:xfrm>
              <a:off x="609600" y="4117461"/>
              <a:ext cx="2743200" cy="1371600"/>
            </a:xfrm>
            <a:prstGeom prst="rect">
              <a:avLst/>
            </a:pr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" y="2057400"/>
              <a:ext cx="2743200" cy="1371600"/>
            </a:xfrm>
            <a:prstGeom prst="rect">
              <a:avLst/>
            </a:prstGeom>
            <a:pattFill prst="wdDnDiag">
              <a:fgClr>
                <a:schemeClr val="accent5">
                  <a:lumMod val="60000"/>
                  <a:lumOff val="40000"/>
                </a:schemeClr>
              </a:fgClr>
              <a:bgClr>
                <a:schemeClr val="accent5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GHG Area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3429000" y="4574661"/>
              <a:ext cx="2364754" cy="457200"/>
              <a:chOff x="3429000" y="4574661"/>
              <a:chExt cx="2364754" cy="457200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4290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cxnSp>
              <p:nvCxnSpPr>
                <p:cNvPr id="37" name="Straight Connector 36"/>
                <p:cNvCxnSpPr>
                  <a:stCxn id="36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48793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4</a:t>
                  </a:r>
                  <a:endParaRPr lang="en-US" baseline="-25000" dirty="0"/>
                </a:p>
              </p:txBody>
            </p:sp>
          </p:grpSp>
        </p:grpSp>
        <p:sp>
          <p:nvSpPr>
            <p:cNvPr id="42" name="Rectangle 41"/>
            <p:cNvSpPr/>
            <p:nvPr/>
          </p:nvSpPr>
          <p:spPr>
            <a:xfrm>
              <a:off x="8839200" y="2056371"/>
              <a:ext cx="2743200" cy="343269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BAA 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931583" y="2514600"/>
              <a:ext cx="2498417" cy="2497501"/>
              <a:chOff x="8931583" y="2514600"/>
              <a:chExt cx="2498417" cy="2497501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31583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5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6" name="Straight Connector 45"/>
                <p:cNvCxnSpPr>
                  <a:stCxn id="45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8931583" y="3194700"/>
                <a:ext cx="914400" cy="457200"/>
                <a:chOff x="2286000" y="4267200"/>
                <a:chExt cx="914400" cy="457200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6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stCxn id="48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>
                <a:off x="8931583" y="3874800"/>
                <a:ext cx="914400" cy="457200"/>
                <a:chOff x="2286000" y="4267200"/>
                <a:chExt cx="914400" cy="45720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7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2" name="Straight Connector 51"/>
                <p:cNvCxnSpPr>
                  <a:stCxn id="51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>
                <a:off x="8931583" y="4554901"/>
                <a:ext cx="914400" cy="457200"/>
                <a:chOff x="2286000" y="4267200"/>
                <a:chExt cx="914400" cy="457200"/>
              </a:xfrm>
            </p:grpSpPr>
            <p:sp>
              <p:nvSpPr>
                <p:cNvPr id="54" name="Oval 53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8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5" name="Straight Connector 54"/>
                <p:cNvCxnSpPr>
                  <a:stCxn id="54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10515600" y="3542484"/>
                <a:ext cx="914400" cy="457200"/>
                <a:chOff x="2558094" y="4953000"/>
                <a:chExt cx="914400" cy="457200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015294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3015294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2558094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5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7" name="Group 116"/>
            <p:cNvGrpSpPr/>
            <p:nvPr/>
          </p:nvGrpSpPr>
          <p:grpSpPr>
            <a:xfrm>
              <a:off x="685800" y="2514600"/>
              <a:ext cx="2364754" cy="457200"/>
              <a:chOff x="685800" y="2514600"/>
              <a:chExt cx="2364754" cy="457200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685800" y="2514600"/>
                <a:ext cx="914400" cy="457200"/>
                <a:chOff x="2286000" y="4267200"/>
                <a:chExt cx="914400" cy="4572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cxnSp>
              <p:nvCxnSpPr>
                <p:cNvPr id="12" name="Straight Connector 11"/>
                <p:cNvCxnSpPr>
                  <a:stCxn id="10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2136154" y="2514600"/>
                <a:ext cx="914400" cy="457200"/>
                <a:chOff x="2136154" y="2514600"/>
                <a:chExt cx="914400" cy="457200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593354" y="27432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593354" y="25146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2136154" y="25827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1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19" name="Group 118"/>
            <p:cNvGrpSpPr/>
            <p:nvPr/>
          </p:nvGrpSpPr>
          <p:grpSpPr>
            <a:xfrm>
              <a:off x="685800" y="4574661"/>
              <a:ext cx="2364754" cy="457200"/>
              <a:chOff x="685800" y="4574661"/>
              <a:chExt cx="2364754" cy="4572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685800" y="4574661"/>
                <a:ext cx="914400" cy="457200"/>
                <a:chOff x="2286000" y="4267200"/>
                <a:chExt cx="914400" cy="457200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2286000" y="4267200"/>
                  <a:ext cx="457200" cy="457200"/>
                </a:xfrm>
                <a:prstGeom prst="ellipse">
                  <a:avLst/>
                </a:prstGeom>
                <a:solidFill>
                  <a:srgbClr val="FFFF9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G</a:t>
                  </a:r>
                  <a:r>
                    <a:rPr lang="en-US" baseline="-25000" dirty="0" smtClean="0">
                      <a:solidFill>
                        <a:schemeClr val="tx1"/>
                      </a:solidFill>
                    </a:rPr>
                    <a:t>2</a:t>
                  </a:r>
                  <a:endParaRPr lang="en-US" baseline="-25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Straight Connector 29"/>
                <p:cNvCxnSpPr>
                  <a:stCxn id="29" idx="6"/>
                </p:cNvCxnSpPr>
                <p:nvPr/>
              </p:nvCxnSpPr>
              <p:spPr>
                <a:xfrm>
                  <a:off x="2743200" y="44958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2136154" y="4574661"/>
                <a:ext cx="914400" cy="457200"/>
                <a:chOff x="2286000" y="4953000"/>
                <a:chExt cx="914400" cy="457200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743200" y="5181600"/>
                  <a:ext cx="4572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743200" y="4953000"/>
                  <a:ext cx="0" cy="4572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/>
                <p:cNvSpPr txBox="1"/>
                <p:nvPr/>
              </p:nvSpPr>
              <p:spPr>
                <a:xfrm>
                  <a:off x="2286000" y="502110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</a:t>
                  </a:r>
                  <a:r>
                    <a:rPr lang="en-US" baseline="-25000" dirty="0" smtClean="0"/>
                    <a:t>2</a:t>
                  </a:r>
                  <a:endParaRPr lang="en-US" baseline="-25000" dirty="0"/>
                </a:p>
              </p:txBody>
            </p:sp>
          </p:grpSp>
        </p:grpSp>
        <p:grpSp>
          <p:nvGrpSpPr>
            <p:cNvPr id="123" name="Group 122"/>
            <p:cNvGrpSpPr/>
            <p:nvPr/>
          </p:nvGrpSpPr>
          <p:grpSpPr>
            <a:xfrm>
              <a:off x="1981199" y="5421867"/>
              <a:ext cx="1371601" cy="369333"/>
              <a:chOff x="1981199" y="5421867"/>
              <a:chExt cx="1371601" cy="369333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981199" y="5421867"/>
                <a:ext cx="4572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8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8000"/>
                    </a:solidFill>
                  </a:rPr>
                  <a:t>2</a:t>
                </a:r>
                <a:endParaRPr lang="en-US" baseline="-25000" dirty="0">
                  <a:solidFill>
                    <a:srgbClr val="008000"/>
                  </a:solidFill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1981200" y="5489061"/>
                <a:ext cx="1371600" cy="302139"/>
                <a:chOff x="1981200" y="5489061"/>
                <a:chExt cx="1371600" cy="302139"/>
              </a:xfrm>
            </p:grpSpPr>
            <p:cxnSp>
              <p:nvCxnSpPr>
                <p:cNvPr id="64" name="Straight Arrow Connector 63"/>
                <p:cNvCxnSpPr/>
                <p:nvPr/>
              </p:nvCxnSpPr>
              <p:spPr>
                <a:xfrm flipH="1">
                  <a:off x="1981200" y="5791200"/>
                  <a:ext cx="1371600" cy="0"/>
                </a:xfrm>
                <a:prstGeom prst="straightConnector1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>
                  <a:endCxn id="26" idx="2"/>
                </p:cNvCxnSpPr>
                <p:nvPr/>
              </p:nvCxnSpPr>
              <p:spPr>
                <a:xfrm flipV="1">
                  <a:off x="1981200" y="5489061"/>
                  <a:ext cx="0" cy="302139"/>
                </a:xfrm>
                <a:prstGeom prst="line">
                  <a:avLst/>
                </a:prstGeom>
                <a:ln w="28575">
                  <a:solidFill>
                    <a:srgbClr val="008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2" name="Group 121"/>
            <p:cNvGrpSpPr/>
            <p:nvPr/>
          </p:nvGrpSpPr>
          <p:grpSpPr>
            <a:xfrm>
              <a:off x="1981199" y="3401826"/>
              <a:ext cx="1371602" cy="369332"/>
              <a:chOff x="1981199" y="3401826"/>
              <a:chExt cx="1371602" cy="369332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1981199" y="34018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FF0000"/>
                    </a:solidFill>
                  </a:rPr>
                  <a:t>1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77" name="Group 76"/>
              <p:cNvGrpSpPr/>
              <p:nvPr/>
            </p:nvGrpSpPr>
            <p:grpSpPr>
              <a:xfrm>
                <a:off x="1981200" y="3429000"/>
                <a:ext cx="1371601" cy="342084"/>
                <a:chOff x="1981200" y="5410201"/>
                <a:chExt cx="1371601" cy="342084"/>
              </a:xfrm>
            </p:grpSpPr>
            <p:cxnSp>
              <p:nvCxnSpPr>
                <p:cNvPr id="78" name="Straight Arrow Connector 77"/>
                <p:cNvCxnSpPr>
                  <a:stCxn id="43" idx="1"/>
                </p:cNvCxnSpPr>
                <p:nvPr/>
              </p:nvCxnSpPr>
              <p:spPr>
                <a:xfrm flipH="1">
                  <a:off x="1981200" y="5752285"/>
                  <a:ext cx="1371601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>
                  <a:endCxn id="8" idx="2"/>
                </p:cNvCxnSpPr>
                <p:nvPr/>
              </p:nvCxnSpPr>
              <p:spPr>
                <a:xfrm flipV="1">
                  <a:off x="1981200" y="5410201"/>
                  <a:ext cx="0" cy="342084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4" name="Group 123"/>
            <p:cNvGrpSpPr/>
            <p:nvPr/>
          </p:nvGrpSpPr>
          <p:grpSpPr>
            <a:xfrm>
              <a:off x="6096000" y="2373868"/>
              <a:ext cx="2743200" cy="369332"/>
              <a:chOff x="6096000" y="2373868"/>
              <a:chExt cx="2743200" cy="369332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7162800" y="2373868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2" name="Straight Arrow Connector 101"/>
              <p:cNvCxnSpPr>
                <a:endCxn id="9" idx="3"/>
              </p:cNvCxnSpPr>
              <p:nvPr/>
            </p:nvCxnSpPr>
            <p:spPr>
              <a:xfrm flipH="1">
                <a:off x="6096000" y="2743200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/>
            <p:cNvGrpSpPr/>
            <p:nvPr/>
          </p:nvGrpSpPr>
          <p:grpSpPr>
            <a:xfrm>
              <a:off x="6096000" y="4421426"/>
              <a:ext cx="2743200" cy="381835"/>
              <a:chOff x="6096000" y="4421426"/>
              <a:chExt cx="2743200" cy="381835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7162800" y="4421426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BC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4" name="Straight Arrow Connector 103"/>
              <p:cNvCxnSpPr>
                <a:endCxn id="27" idx="3"/>
              </p:cNvCxnSpPr>
              <p:nvPr/>
            </p:nvCxnSpPr>
            <p:spPr>
              <a:xfrm flipH="1">
                <a:off x="6096000" y="4803261"/>
                <a:ext cx="2743200" cy="0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5" name="Group 124"/>
            <p:cNvGrpSpPr/>
            <p:nvPr/>
          </p:nvGrpSpPr>
          <p:grpSpPr>
            <a:xfrm>
              <a:off x="4724399" y="3429000"/>
              <a:ext cx="609600" cy="688461"/>
              <a:chOff x="4724399" y="3429000"/>
              <a:chExt cx="609600" cy="688461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724399" y="359131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00FF"/>
                    </a:solidFill>
                  </a:rPr>
                  <a:t>AB</a:t>
                </a:r>
                <a:endParaRPr lang="en-US" baseline="-25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08" name="Straight Arrow Connector 107"/>
              <p:cNvCxnSpPr/>
              <p:nvPr/>
            </p:nvCxnSpPr>
            <p:spPr>
              <a:xfrm>
                <a:off x="4724400" y="3429000"/>
                <a:ext cx="0" cy="688461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>
              <a:off x="1066800" y="2438400"/>
              <a:ext cx="10515600" cy="2367680"/>
              <a:chOff x="1066800" y="2438400"/>
              <a:chExt cx="10515600" cy="2367680"/>
            </a:xfrm>
          </p:grpSpPr>
          <p:sp>
            <p:nvSpPr>
              <p:cNvPr id="127" name="TextBox 126"/>
              <p:cNvSpPr txBox="1"/>
              <p:nvPr/>
            </p:nvSpPr>
            <p:spPr>
              <a:xfrm>
                <a:off x="1066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$90</a:t>
                </a:r>
                <a:endParaRPr lang="en-US" sz="14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5908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110</a:t>
                </a:r>
                <a:endParaRPr lang="en-US" sz="14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66800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$80</a:t>
                </a:r>
                <a:endParaRPr lang="en-US" sz="1400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590800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330</a:t>
                </a:r>
                <a:endParaRPr lang="en-US" sz="1400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814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$70</a:t>
                </a:r>
                <a:endParaRPr lang="en-US" sz="1400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5338701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290</a:t>
                </a:r>
                <a:endParaRPr lang="en-US" sz="1400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814701" y="448655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300 @ $60</a:t>
                </a:r>
                <a:endParaRPr lang="en-US" sz="1400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5338701" y="449830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70</a:t>
                </a:r>
                <a:endParaRPr lang="en-US" sz="1400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9296400" y="2438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$20</a:t>
                </a:r>
                <a:endParaRPr lang="en-US" sz="1400" dirty="0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0980057" y="3465938"/>
                <a:ext cx="6023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400</a:t>
                </a:r>
                <a:endParaRPr lang="en-US" sz="1400" dirty="0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9296400" y="31212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$30</a:t>
                </a:r>
                <a:endParaRPr lang="en-US" sz="1400" dirty="0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9296400" y="379426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$40</a:t>
                </a:r>
                <a:endParaRPr lang="en-US" sz="1400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9296400" y="4477085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200 @ $50</a:t>
                </a:r>
                <a:endParaRPr lang="en-US" sz="1400" dirty="0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2438400" y="2061158"/>
            <a:ext cx="9144000" cy="3730042"/>
            <a:chOff x="2438400" y="2061158"/>
            <a:chExt cx="9144000" cy="3730042"/>
          </a:xfrm>
        </p:grpSpPr>
        <p:grpSp>
          <p:nvGrpSpPr>
            <p:cNvPr id="3" name="Group 2"/>
            <p:cNvGrpSpPr/>
            <p:nvPr/>
          </p:nvGrpSpPr>
          <p:grpSpPr>
            <a:xfrm>
              <a:off x="3810000" y="2740161"/>
              <a:ext cx="6553200" cy="2366802"/>
              <a:chOff x="3810000" y="2740161"/>
              <a:chExt cx="6553200" cy="2366802"/>
            </a:xfrm>
          </p:grpSpPr>
          <p:sp>
            <p:nvSpPr>
              <p:cNvPr id="95" name="TextBox 94"/>
              <p:cNvSpPr txBox="1"/>
              <p:nvPr/>
            </p:nvSpPr>
            <p:spPr>
              <a:xfrm>
                <a:off x="9296400" y="342929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$1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296400" y="409199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$2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9296400" y="478467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$3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3810000" y="4799186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$4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3810000" y="2749104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$5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9296400" y="2740161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200 @ $0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810000" y="2917577"/>
              <a:ext cx="6553200" cy="2492623"/>
              <a:chOff x="3810000" y="2917577"/>
              <a:chExt cx="6553200" cy="2492623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3810000" y="30450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$5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3810000" y="51024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$4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9296400" y="51024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$3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9296400" y="428956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$2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9296400" y="3614132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$1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9296400" y="2917577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8000"/>
                    </a:solidFill>
                  </a:rPr>
                  <a:t>200 @ $0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0294851" y="2590800"/>
              <a:ext cx="9407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r>
                <a:rPr lang="en-US" sz="1400" dirty="0" smtClean="0"/>
                <a:t>/</a:t>
              </a:r>
              <a:r>
                <a:rPr lang="en-US" sz="1400" dirty="0" smtClean="0">
                  <a:solidFill>
                    <a:srgbClr val="008000"/>
                  </a:solidFill>
                </a:rPr>
                <a:t>200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360651" y="4256641"/>
              <a:ext cx="1003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300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294851" y="3280099"/>
              <a:ext cx="11351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200/</a:t>
              </a:r>
              <a:r>
                <a:rPr lang="en-US" sz="1400" dirty="0" smtClean="0">
                  <a:solidFill>
                    <a:srgbClr val="FF0000"/>
                  </a:solidFill>
                </a:rPr>
                <a:t>110</a:t>
              </a:r>
              <a:r>
                <a:rPr lang="en-US" sz="1400" dirty="0" smtClean="0"/>
                <a:t>/</a:t>
              </a:r>
              <a:r>
                <a:rPr lang="en-US" sz="1400" dirty="0" smtClean="0">
                  <a:solidFill>
                    <a:srgbClr val="008000"/>
                  </a:solidFill>
                </a:rPr>
                <a:t>90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294851" y="3948055"/>
              <a:ext cx="8303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r>
                <a:rPr lang="en-US" sz="1400" dirty="0" smtClean="0"/>
                <a:t>/</a:t>
              </a:r>
              <a:r>
                <a:rPr lang="en-US" sz="1400" dirty="0" smtClean="0">
                  <a:solidFill>
                    <a:srgbClr val="008000"/>
                  </a:solidFill>
                </a:rPr>
                <a:t>40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0294851" y="4590704"/>
              <a:ext cx="985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200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38400" y="5483423"/>
              <a:ext cx="9780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8000"/>
                  </a:solidFill>
                </a:rPr>
                <a:t>330 @ $2</a:t>
              </a:r>
              <a:endParaRPr lang="en-US" sz="1400" dirty="0">
                <a:solidFill>
                  <a:srgbClr val="008000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438401" y="3463755"/>
              <a:ext cx="1054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110 @ $2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162800" y="2819400"/>
              <a:ext cx="567573" cy="307777"/>
              <a:chOff x="7162800" y="2819400"/>
              <a:chExt cx="567573" cy="307777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300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4" name="Straight Connector 143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7162800" y="4877972"/>
              <a:ext cx="567573" cy="307777"/>
              <a:chOff x="7162800" y="2819400"/>
              <a:chExt cx="567573" cy="30777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7204824" y="2819400"/>
                <a:ext cx="5255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47" name="Straight Connector 146"/>
              <p:cNvCxnSpPr/>
              <p:nvPr/>
            </p:nvCxnSpPr>
            <p:spPr>
              <a:xfrm>
                <a:off x="7162800" y="2819400"/>
                <a:ext cx="533400" cy="0"/>
              </a:xfrm>
              <a:prstGeom prst="line">
                <a:avLst/>
              </a:prstGeom>
              <a:ln w="12700">
                <a:solidFill>
                  <a:srgbClr val="0000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TextBox 147"/>
            <p:cNvSpPr txBox="1"/>
            <p:nvPr/>
          </p:nvSpPr>
          <p:spPr>
            <a:xfrm>
              <a:off x="3352800" y="218982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9933FF"/>
                  </a:solidFill>
                </a:rPr>
                <a:t>100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70451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570451" y="4116457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1056851" y="2061158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$70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835102" y="2068415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$72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35102" y="4120652"/>
              <a:ext cx="525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9933FF"/>
                  </a:solidFill>
                </a:rPr>
                <a:t>$72</a:t>
              </a:r>
              <a:endParaRPr lang="en-US" sz="1400" dirty="0">
                <a:solidFill>
                  <a:srgbClr val="9933FF"/>
                </a:solidFill>
              </a:endParaRPr>
            </a:p>
          </p:txBody>
        </p:sp>
      </p:grpSp>
      <p:sp>
        <p:nvSpPr>
          <p:cNvPr id="158" name="Footer Placeholder 5"/>
          <p:cNvSpPr txBox="1">
            <a:spLocks noChangeArrowheads="1"/>
          </p:cNvSpPr>
          <p:nvPr/>
        </p:nvSpPr>
        <p:spPr bwMode="auto">
          <a:xfrm>
            <a:off x="2136154" y="6512123"/>
            <a:ext cx="6804791" cy="22860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US" sz="1000" kern="1200" dirty="0">
                <a:solidFill>
                  <a:srgbClr val="68686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ISO Public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COPYRIGHT © 2022 by California ISO. All Rights Reserved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508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AISO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2D05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AG (wide).potx" id="{D872CD3D-56E4-47D0-ACD8-5997DDA0E478}" vid="{9144DD56-0D51-429C-9D4C-410A3C3CE2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B3C2B02D5A814E8D33F4CCC84F7A3D" ma:contentTypeVersion="4" ma:contentTypeDescription="Create a new document." ma:contentTypeScope="" ma:versionID="d6fb6d15ead494a008ded4d4946c66c9">
  <xsd:schema xmlns:xsd="http://www.w3.org/2001/XMLSchema" xmlns:xs="http://www.w3.org/2001/XMLSchema" xmlns:p="http://schemas.microsoft.com/office/2006/metadata/properties" xmlns:ns2="45e7daee-785d-4592-89f8-ddcff774c69b" targetNamespace="http://schemas.microsoft.com/office/2006/metadata/properties" ma:root="true" ma:fieldsID="96bb0a372dc36c5062d32e8cd89e6f1f" ns2:_="">
    <xsd:import namespace="45e7daee-785d-4592-89f8-ddcff774c69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7daee-785d-4592-89f8-ddcff774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36193D2-41CC-4E17-92B8-9993A32CE1E3}"/>
</file>

<file path=customXml/itemProps2.xml><?xml version="1.0" encoding="utf-8"?>
<ds:datastoreItem xmlns:ds="http://schemas.openxmlformats.org/officeDocument/2006/customXml" ds:itemID="{7A41BDA6-F23F-489E-94B8-2931CFC3B8A7}"/>
</file>

<file path=customXml/itemProps3.xml><?xml version="1.0" encoding="utf-8"?>
<ds:datastoreItem xmlns:ds="http://schemas.openxmlformats.org/officeDocument/2006/customXml" ds:itemID="{FFEB68EC-97C1-4F10-A6A5-24CBE567F28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092C11F5-DE38-4F84-83C3-91E99D17102A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PTAG (wide)</Template>
  <TotalTime>4221</TotalTime>
  <Words>550</Words>
  <Application>Microsoft Office PowerPoint</Application>
  <PresentationFormat>Widescreen</PresentationFormat>
  <Paragraphs>235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Monotype Sorts</vt:lpstr>
      <vt:lpstr>Wingdings</vt:lpstr>
      <vt:lpstr>CAISO</vt:lpstr>
      <vt:lpstr>Greenhouse Gas Regulation Model Examples</vt:lpstr>
      <vt:lpstr>Example Setup</vt:lpstr>
      <vt:lpstr>Resource-Specific Approach</vt:lpstr>
      <vt:lpstr>Zonal Approach</vt:lpstr>
      <vt:lpstr>Hybrid Approach</vt:lpstr>
    </vt:vector>
  </TitlesOfParts>
  <Company>California 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Greenhouse Gas Regulation Model Examples</dc:title>
  <dc:creator>Angelidis, George</dc:creator>
  <cp:lastModifiedBy>Head, Kevin</cp:lastModifiedBy>
  <cp:revision>23</cp:revision>
  <dcterms:created xsi:type="dcterms:W3CDTF">2022-06-09T01:48:08Z</dcterms:created>
  <dcterms:modified xsi:type="dcterms:W3CDTF">2022-07-19T16:09:43Z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-Topic">
    <vt:lpwstr/>
  </property>
  <property fmtid="{D5CDD505-2E9C-101B-9397-08002B2CF9AE}" pid="3" name="Topic">
    <vt:lpwstr/>
  </property>
  <property fmtid="{D5CDD505-2E9C-101B-9397-08002B2CF9AE}" pid="4" name="Description0">
    <vt:lpwstr/>
  </property>
  <property fmtid="{D5CDD505-2E9C-101B-9397-08002B2CF9AE}" pid="5" name="ContentTypeId">
    <vt:lpwstr>0x0101003CB3C2B02D5A814E8D33F4CCC84F7A3D</vt:lpwstr>
  </property>
</Properties>
</file>