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quickStyle2.xml" ContentType="application/vnd.openxmlformats-officedocument.drawingml.diagramStyle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layout2.xml" ContentType="application/vnd.openxmlformats-officedocument.drawingml.diagramLayout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868" r:id="rId2"/>
    <p:sldId id="87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02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0" d="100"/>
          <a:sy n="90" d="100"/>
        </p:scale>
        <p:origin x="384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86DF5D-E23C-6F4F-BBA4-E0637F8F0BE5}" type="doc">
      <dgm:prSet loTypeId="urn:microsoft.com/office/officeart/2005/8/layout/defaul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863ACD2-D096-2D44-A7E5-E3CA36E54728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Proposed Administration Funding – $380 Million</a:t>
          </a:r>
        </a:p>
      </dgm:t>
    </dgm:pt>
    <dgm:pt modelId="{42FBD309-8E23-7842-9C04-5FEBC1DD0577}" type="parTrans" cxnId="{9381BB4A-5AE9-4E4D-A7FE-A2B0D7BCC6AF}">
      <dgm:prSet/>
      <dgm:spPr/>
      <dgm:t>
        <a:bodyPr/>
        <a:lstStyle/>
        <a:p>
          <a:endParaRPr lang="en-US" sz="4400"/>
        </a:p>
      </dgm:t>
    </dgm:pt>
    <dgm:pt modelId="{1728DF8F-9B88-4147-B6C3-0A3780A96EE3}" type="sibTrans" cxnId="{9381BB4A-5AE9-4E4D-A7FE-A2B0D7BCC6AF}">
      <dgm:prSet/>
      <dgm:spPr/>
      <dgm:t>
        <a:bodyPr/>
        <a:lstStyle/>
        <a:p>
          <a:endParaRPr lang="en-US"/>
        </a:p>
      </dgm:t>
    </dgm:pt>
    <dgm:pt modelId="{530E7CB9-1963-7942-AB84-0A3A773DF76F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1GW of Procurement</a:t>
          </a:r>
        </a:p>
      </dgm:t>
    </dgm:pt>
    <dgm:pt modelId="{6D1D84A1-2C62-CB49-BC68-163D3010915C}" type="parTrans" cxnId="{20C9510B-D9AD-7E4D-B51D-34B5A38DDDCD}">
      <dgm:prSet/>
      <dgm:spPr/>
      <dgm:t>
        <a:bodyPr/>
        <a:lstStyle/>
        <a:p>
          <a:endParaRPr lang="en-US" sz="4400"/>
        </a:p>
      </dgm:t>
    </dgm:pt>
    <dgm:pt modelId="{77C0456C-B12D-9E46-8A91-BFD0A8343B11}" type="sibTrans" cxnId="{20C9510B-D9AD-7E4D-B51D-34B5A38DDDCD}">
      <dgm:prSet/>
      <dgm:spPr/>
      <dgm:t>
        <a:bodyPr/>
        <a:lstStyle/>
        <a:p>
          <a:endParaRPr lang="en-US"/>
        </a:p>
      </dgm:t>
    </dgm:pt>
    <dgm:pt modelId="{8190537E-8EFC-ED4F-B7FE-6F744D47BFF5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CEC Updated Data Inputs support </a:t>
          </a:r>
        </a:p>
        <a:p>
          <a:r>
            <a:rPr lang="en-US" dirty="0"/>
            <a:t>4+ GW </a:t>
          </a:r>
        </a:p>
      </dgm:t>
    </dgm:pt>
    <dgm:pt modelId="{74426F1F-6B5A-6D4C-90E3-D89AB937BF94}" type="parTrans" cxnId="{E2634CCD-A20D-FC41-9BD6-A6896A24157C}">
      <dgm:prSet/>
      <dgm:spPr/>
      <dgm:t>
        <a:bodyPr/>
        <a:lstStyle/>
        <a:p>
          <a:endParaRPr lang="en-US" sz="4400"/>
        </a:p>
      </dgm:t>
    </dgm:pt>
    <dgm:pt modelId="{C02CF539-737B-DA47-8B54-325B1D846FF0}" type="sibTrans" cxnId="{E2634CCD-A20D-FC41-9BD6-A6896A24157C}">
      <dgm:prSet/>
      <dgm:spPr/>
      <dgm:t>
        <a:bodyPr/>
        <a:lstStyle/>
        <a:p>
          <a:endParaRPr lang="en-US"/>
        </a:p>
      </dgm:t>
    </dgm:pt>
    <dgm:pt modelId="{C67229D1-82F7-8748-BBA1-4859488C0AF1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CEC Projects&amp; Grants / Federal Funding</a:t>
          </a:r>
        </a:p>
      </dgm:t>
    </dgm:pt>
    <dgm:pt modelId="{25686E2A-7627-9745-AF61-7F77181250E1}" type="parTrans" cxnId="{BC01422A-ECBC-724D-B983-9A914865E24E}">
      <dgm:prSet/>
      <dgm:spPr/>
      <dgm:t>
        <a:bodyPr/>
        <a:lstStyle/>
        <a:p>
          <a:endParaRPr lang="en-US" sz="4400"/>
        </a:p>
      </dgm:t>
    </dgm:pt>
    <dgm:pt modelId="{214ECC1F-0E70-504D-BFDA-35BA1572CAAA}" type="sibTrans" cxnId="{BC01422A-ECBC-724D-B983-9A914865E24E}">
      <dgm:prSet/>
      <dgm:spPr/>
      <dgm:t>
        <a:bodyPr/>
        <a:lstStyle/>
        <a:p>
          <a:endParaRPr lang="en-US"/>
        </a:p>
      </dgm:t>
    </dgm:pt>
    <dgm:pt modelId="{1E77653D-1B31-A944-83E8-098DBF5B5CA4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Acknowledgement of Resource Adequacy Value </a:t>
          </a:r>
        </a:p>
      </dgm:t>
    </dgm:pt>
    <dgm:pt modelId="{36CE8FCF-88D5-374A-8F50-3EB74871DDF6}" type="parTrans" cxnId="{324E3228-82BC-9046-8CAA-B82298B417BC}">
      <dgm:prSet/>
      <dgm:spPr/>
      <dgm:t>
        <a:bodyPr/>
        <a:lstStyle/>
        <a:p>
          <a:endParaRPr lang="en-US"/>
        </a:p>
      </dgm:t>
    </dgm:pt>
    <dgm:pt modelId="{D1C27052-BF28-0047-AF07-5E01937EA027}" type="sibTrans" cxnId="{324E3228-82BC-9046-8CAA-B82298B417BC}">
      <dgm:prSet/>
      <dgm:spPr/>
      <dgm:t>
        <a:bodyPr/>
        <a:lstStyle/>
        <a:p>
          <a:endParaRPr lang="en-US"/>
        </a:p>
      </dgm:t>
    </dgm:pt>
    <dgm:pt modelId="{AABE7DA5-82A0-AE4C-8E4F-EF04D9DBD026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Acknowledgement of LDES Need/ Value -SB 100  </a:t>
          </a:r>
        </a:p>
      </dgm:t>
    </dgm:pt>
    <dgm:pt modelId="{3E896663-3872-4B45-8EC3-6951473CD9F5}" type="parTrans" cxnId="{03913DAD-030D-3745-9E5B-DA0939841609}">
      <dgm:prSet/>
      <dgm:spPr/>
      <dgm:t>
        <a:bodyPr/>
        <a:lstStyle/>
        <a:p>
          <a:endParaRPr lang="en-US"/>
        </a:p>
      </dgm:t>
    </dgm:pt>
    <dgm:pt modelId="{B3D41E45-B218-6C4D-9579-6137B047B0C8}" type="sibTrans" cxnId="{03913DAD-030D-3745-9E5B-DA0939841609}">
      <dgm:prSet/>
      <dgm:spPr/>
      <dgm:t>
        <a:bodyPr/>
        <a:lstStyle/>
        <a:p>
          <a:endParaRPr lang="en-US"/>
        </a:p>
      </dgm:t>
    </dgm:pt>
    <dgm:pt modelId="{C22900CA-12EF-1145-A09F-9E476DCA5168}" type="pres">
      <dgm:prSet presAssocID="{9686DF5D-E23C-6F4F-BBA4-E0637F8F0BE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FDB529-4EB5-B14E-A92F-5433851928E2}" type="pres">
      <dgm:prSet presAssocID="{5863ACD2-D096-2D44-A7E5-E3CA36E5472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CDF5C4-8EC1-2B47-8D72-0AC1E5CDBDD9}" type="pres">
      <dgm:prSet presAssocID="{1728DF8F-9B88-4147-B6C3-0A3780A96EE3}" presName="sibTrans" presStyleCnt="0"/>
      <dgm:spPr/>
    </dgm:pt>
    <dgm:pt modelId="{52FF7825-3AB9-554A-A079-2F0A67B0D5FB}" type="pres">
      <dgm:prSet presAssocID="{530E7CB9-1963-7942-AB84-0A3A773DF76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817B7-4C95-214B-ABEF-D8E77315778E}" type="pres">
      <dgm:prSet presAssocID="{77C0456C-B12D-9E46-8A91-BFD0A8343B11}" presName="sibTrans" presStyleCnt="0"/>
      <dgm:spPr/>
    </dgm:pt>
    <dgm:pt modelId="{120F9806-0A07-E347-A799-949942381788}" type="pres">
      <dgm:prSet presAssocID="{1E77653D-1B31-A944-83E8-098DBF5B5CA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316899-0A39-5C40-A03C-6865261D959C}" type="pres">
      <dgm:prSet presAssocID="{D1C27052-BF28-0047-AF07-5E01937EA027}" presName="sibTrans" presStyleCnt="0"/>
      <dgm:spPr/>
    </dgm:pt>
    <dgm:pt modelId="{438BE6C2-581F-E94E-8830-F5FAAF53A2FE}" type="pres">
      <dgm:prSet presAssocID="{AABE7DA5-82A0-AE4C-8E4F-EF04D9DBD02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D08365-DB3A-DE4D-BB54-E7AC4698D11B}" type="pres">
      <dgm:prSet presAssocID="{B3D41E45-B218-6C4D-9579-6137B047B0C8}" presName="sibTrans" presStyleCnt="0"/>
      <dgm:spPr/>
    </dgm:pt>
    <dgm:pt modelId="{CD739FCA-D11D-9C46-A005-5C4AED25FE33}" type="pres">
      <dgm:prSet presAssocID="{8190537E-8EFC-ED4F-B7FE-6F744D47BFF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E2799B-27F9-E842-B3E3-906952C97FD3}" type="pres">
      <dgm:prSet presAssocID="{C02CF539-737B-DA47-8B54-325B1D846FF0}" presName="sibTrans" presStyleCnt="0"/>
      <dgm:spPr/>
    </dgm:pt>
    <dgm:pt modelId="{F422276E-F7F2-9049-B2AA-09BFE3EFB2A0}" type="pres">
      <dgm:prSet presAssocID="{C67229D1-82F7-8748-BBA1-4859488C0AF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01422A-ECBC-724D-B983-9A914865E24E}" srcId="{9686DF5D-E23C-6F4F-BBA4-E0637F8F0BE5}" destId="{C67229D1-82F7-8748-BBA1-4859488C0AF1}" srcOrd="5" destOrd="0" parTransId="{25686E2A-7627-9745-AF61-7F77181250E1}" sibTransId="{214ECC1F-0E70-504D-BFDA-35BA1572CAAA}"/>
    <dgm:cxn modelId="{C502E258-870C-844A-B01D-9C836A769F47}" type="presOf" srcId="{AABE7DA5-82A0-AE4C-8E4F-EF04D9DBD026}" destId="{438BE6C2-581F-E94E-8830-F5FAAF53A2FE}" srcOrd="0" destOrd="0" presId="urn:microsoft.com/office/officeart/2005/8/layout/default"/>
    <dgm:cxn modelId="{CDCEEAAA-F978-4B4F-B142-160E99107FA3}" type="presOf" srcId="{1E77653D-1B31-A944-83E8-098DBF5B5CA4}" destId="{120F9806-0A07-E347-A799-949942381788}" srcOrd="0" destOrd="0" presId="urn:microsoft.com/office/officeart/2005/8/layout/default"/>
    <dgm:cxn modelId="{03913DAD-030D-3745-9E5B-DA0939841609}" srcId="{9686DF5D-E23C-6F4F-BBA4-E0637F8F0BE5}" destId="{AABE7DA5-82A0-AE4C-8E4F-EF04D9DBD026}" srcOrd="3" destOrd="0" parTransId="{3E896663-3872-4B45-8EC3-6951473CD9F5}" sibTransId="{B3D41E45-B218-6C4D-9579-6137B047B0C8}"/>
    <dgm:cxn modelId="{966B0335-6762-A34A-B1B9-ED59796437F6}" type="presOf" srcId="{8190537E-8EFC-ED4F-B7FE-6F744D47BFF5}" destId="{CD739FCA-D11D-9C46-A005-5C4AED25FE33}" srcOrd="0" destOrd="0" presId="urn:microsoft.com/office/officeart/2005/8/layout/default"/>
    <dgm:cxn modelId="{3EBC9A94-2240-FC4A-BEF2-F8DE26FDF487}" type="presOf" srcId="{530E7CB9-1963-7942-AB84-0A3A773DF76F}" destId="{52FF7825-3AB9-554A-A079-2F0A67B0D5FB}" srcOrd="0" destOrd="0" presId="urn:microsoft.com/office/officeart/2005/8/layout/default"/>
    <dgm:cxn modelId="{20C9510B-D9AD-7E4D-B51D-34B5A38DDDCD}" srcId="{9686DF5D-E23C-6F4F-BBA4-E0637F8F0BE5}" destId="{530E7CB9-1963-7942-AB84-0A3A773DF76F}" srcOrd="1" destOrd="0" parTransId="{6D1D84A1-2C62-CB49-BC68-163D3010915C}" sibTransId="{77C0456C-B12D-9E46-8A91-BFD0A8343B11}"/>
    <dgm:cxn modelId="{5328C55F-17EC-AE4B-AC06-17DE18DB329B}" type="presOf" srcId="{9686DF5D-E23C-6F4F-BBA4-E0637F8F0BE5}" destId="{C22900CA-12EF-1145-A09F-9E476DCA5168}" srcOrd="0" destOrd="0" presId="urn:microsoft.com/office/officeart/2005/8/layout/default"/>
    <dgm:cxn modelId="{14C168FF-04A3-CA49-B6D9-BE1BA4E5E388}" type="presOf" srcId="{5863ACD2-D096-2D44-A7E5-E3CA36E54728}" destId="{12FDB529-4EB5-B14E-A92F-5433851928E2}" srcOrd="0" destOrd="0" presId="urn:microsoft.com/office/officeart/2005/8/layout/default"/>
    <dgm:cxn modelId="{E2634CCD-A20D-FC41-9BD6-A6896A24157C}" srcId="{9686DF5D-E23C-6F4F-BBA4-E0637F8F0BE5}" destId="{8190537E-8EFC-ED4F-B7FE-6F744D47BFF5}" srcOrd="4" destOrd="0" parTransId="{74426F1F-6B5A-6D4C-90E3-D89AB937BF94}" sibTransId="{C02CF539-737B-DA47-8B54-325B1D846FF0}"/>
    <dgm:cxn modelId="{324E3228-82BC-9046-8CAA-B82298B417BC}" srcId="{9686DF5D-E23C-6F4F-BBA4-E0637F8F0BE5}" destId="{1E77653D-1B31-A944-83E8-098DBF5B5CA4}" srcOrd="2" destOrd="0" parTransId="{36CE8FCF-88D5-374A-8F50-3EB74871DDF6}" sibTransId="{D1C27052-BF28-0047-AF07-5E01937EA027}"/>
    <dgm:cxn modelId="{91617077-0EF0-AB4D-89CA-F548E1258124}" type="presOf" srcId="{C67229D1-82F7-8748-BBA1-4859488C0AF1}" destId="{F422276E-F7F2-9049-B2AA-09BFE3EFB2A0}" srcOrd="0" destOrd="0" presId="urn:microsoft.com/office/officeart/2005/8/layout/default"/>
    <dgm:cxn modelId="{9381BB4A-5AE9-4E4D-A7FE-A2B0D7BCC6AF}" srcId="{9686DF5D-E23C-6F4F-BBA4-E0637F8F0BE5}" destId="{5863ACD2-D096-2D44-A7E5-E3CA36E54728}" srcOrd="0" destOrd="0" parTransId="{42FBD309-8E23-7842-9C04-5FEBC1DD0577}" sibTransId="{1728DF8F-9B88-4147-B6C3-0A3780A96EE3}"/>
    <dgm:cxn modelId="{77947065-D7D1-174A-AF84-826E6AB1A713}" type="presParOf" srcId="{C22900CA-12EF-1145-A09F-9E476DCA5168}" destId="{12FDB529-4EB5-B14E-A92F-5433851928E2}" srcOrd="0" destOrd="0" presId="urn:microsoft.com/office/officeart/2005/8/layout/default"/>
    <dgm:cxn modelId="{591F536A-EAE2-5749-9997-6DEBE07FD55C}" type="presParOf" srcId="{C22900CA-12EF-1145-A09F-9E476DCA5168}" destId="{30CDF5C4-8EC1-2B47-8D72-0AC1E5CDBDD9}" srcOrd="1" destOrd="0" presId="urn:microsoft.com/office/officeart/2005/8/layout/default"/>
    <dgm:cxn modelId="{8E43ACD2-3F81-6543-B782-D26AD83F3DEE}" type="presParOf" srcId="{C22900CA-12EF-1145-A09F-9E476DCA5168}" destId="{52FF7825-3AB9-554A-A079-2F0A67B0D5FB}" srcOrd="2" destOrd="0" presId="urn:microsoft.com/office/officeart/2005/8/layout/default"/>
    <dgm:cxn modelId="{5845CFA2-D971-AC4B-9E39-4AA0EBBCECCD}" type="presParOf" srcId="{C22900CA-12EF-1145-A09F-9E476DCA5168}" destId="{896817B7-4C95-214B-ABEF-D8E77315778E}" srcOrd="3" destOrd="0" presId="urn:microsoft.com/office/officeart/2005/8/layout/default"/>
    <dgm:cxn modelId="{65152ED2-EA59-FB42-BBC0-895D5C3819BE}" type="presParOf" srcId="{C22900CA-12EF-1145-A09F-9E476DCA5168}" destId="{120F9806-0A07-E347-A799-949942381788}" srcOrd="4" destOrd="0" presId="urn:microsoft.com/office/officeart/2005/8/layout/default"/>
    <dgm:cxn modelId="{FBF848F1-4E74-0442-9C20-CAEDD61127C5}" type="presParOf" srcId="{C22900CA-12EF-1145-A09F-9E476DCA5168}" destId="{5A316899-0A39-5C40-A03C-6865261D959C}" srcOrd="5" destOrd="0" presId="urn:microsoft.com/office/officeart/2005/8/layout/default"/>
    <dgm:cxn modelId="{BA70007F-478C-1A4D-9439-A2332CEE6098}" type="presParOf" srcId="{C22900CA-12EF-1145-A09F-9E476DCA5168}" destId="{438BE6C2-581F-E94E-8830-F5FAAF53A2FE}" srcOrd="6" destOrd="0" presId="urn:microsoft.com/office/officeart/2005/8/layout/default"/>
    <dgm:cxn modelId="{1E7DE9C8-6C3D-8B4D-9AE7-72B969335CF3}" type="presParOf" srcId="{C22900CA-12EF-1145-A09F-9E476DCA5168}" destId="{7ED08365-DB3A-DE4D-BB54-E7AC4698D11B}" srcOrd="7" destOrd="0" presId="urn:microsoft.com/office/officeart/2005/8/layout/default"/>
    <dgm:cxn modelId="{55D865AA-2FD1-B746-811D-3C1577166341}" type="presParOf" srcId="{C22900CA-12EF-1145-A09F-9E476DCA5168}" destId="{CD739FCA-D11D-9C46-A005-5C4AED25FE33}" srcOrd="8" destOrd="0" presId="urn:microsoft.com/office/officeart/2005/8/layout/default"/>
    <dgm:cxn modelId="{D9E7FC1F-5AFE-2741-91BA-B350E5F62D87}" type="presParOf" srcId="{C22900CA-12EF-1145-A09F-9E476DCA5168}" destId="{24E2799B-27F9-E842-B3E3-906952C97FD3}" srcOrd="9" destOrd="0" presId="urn:microsoft.com/office/officeart/2005/8/layout/default"/>
    <dgm:cxn modelId="{D5C4189F-1C84-0944-B00A-F0FF54F16E2A}" type="presParOf" srcId="{C22900CA-12EF-1145-A09F-9E476DCA5168}" destId="{F422276E-F7F2-9049-B2AA-09BFE3EFB2A0}" srcOrd="10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86DF5D-E23C-6F4F-BBA4-E0637F8F0BE5}" type="doc">
      <dgm:prSet loTypeId="urn:microsoft.com/office/officeart/2005/8/layout/defaul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863ACD2-D096-2D44-A7E5-E3CA36E54728}">
      <dgm:prSet/>
      <dgm:spPr>
        <a:solidFill>
          <a:schemeClr val="tx2"/>
        </a:solidFill>
      </dgm:spPr>
      <dgm:t>
        <a:bodyPr/>
        <a:lstStyle/>
        <a:p>
          <a:r>
            <a:rPr lang="en-US" b="1" dirty="0"/>
            <a:t>Diversity</a:t>
          </a:r>
          <a:r>
            <a:rPr lang="en-US" dirty="0"/>
            <a:t> of projects provide reliability and resiliency</a:t>
          </a:r>
        </a:p>
      </dgm:t>
    </dgm:pt>
    <dgm:pt modelId="{42FBD309-8E23-7842-9C04-5FEBC1DD0577}" type="parTrans" cxnId="{9381BB4A-5AE9-4E4D-A7FE-A2B0D7BCC6AF}">
      <dgm:prSet/>
      <dgm:spPr/>
      <dgm:t>
        <a:bodyPr/>
        <a:lstStyle/>
        <a:p>
          <a:endParaRPr lang="en-US" sz="4400"/>
        </a:p>
      </dgm:t>
    </dgm:pt>
    <dgm:pt modelId="{1728DF8F-9B88-4147-B6C3-0A3780A96EE3}" type="sibTrans" cxnId="{9381BB4A-5AE9-4E4D-A7FE-A2B0D7BCC6AF}">
      <dgm:prSet/>
      <dgm:spPr/>
      <dgm:t>
        <a:bodyPr/>
        <a:lstStyle/>
        <a:p>
          <a:endParaRPr lang="en-US"/>
        </a:p>
      </dgm:t>
    </dgm:pt>
    <dgm:pt modelId="{530E7CB9-1963-7942-AB84-0A3A773DF76F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Evolving from demo to </a:t>
          </a:r>
          <a:r>
            <a:rPr lang="en-US" b="1" dirty="0"/>
            <a:t>Deployed </a:t>
          </a:r>
          <a:r>
            <a:rPr lang="en-US" dirty="0"/>
            <a:t>at scale</a:t>
          </a:r>
        </a:p>
      </dgm:t>
    </dgm:pt>
    <dgm:pt modelId="{6D1D84A1-2C62-CB49-BC68-163D3010915C}" type="parTrans" cxnId="{20C9510B-D9AD-7E4D-B51D-34B5A38DDDCD}">
      <dgm:prSet/>
      <dgm:spPr/>
      <dgm:t>
        <a:bodyPr/>
        <a:lstStyle/>
        <a:p>
          <a:endParaRPr lang="en-US" sz="4400"/>
        </a:p>
      </dgm:t>
    </dgm:pt>
    <dgm:pt modelId="{77C0456C-B12D-9E46-8A91-BFD0A8343B11}" type="sibTrans" cxnId="{20C9510B-D9AD-7E4D-B51D-34B5A38DDDCD}">
      <dgm:prSet/>
      <dgm:spPr/>
      <dgm:t>
        <a:bodyPr/>
        <a:lstStyle/>
        <a:p>
          <a:endParaRPr lang="en-US"/>
        </a:p>
      </dgm:t>
    </dgm:pt>
    <dgm:pt modelId="{8190537E-8EFC-ED4F-B7FE-6F744D47BFF5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Providing </a:t>
          </a:r>
          <a:r>
            <a:rPr lang="en-US" b="1" dirty="0"/>
            <a:t>24/7 Benefits </a:t>
          </a:r>
          <a:r>
            <a:rPr lang="en-US" dirty="0"/>
            <a:t>to solar, wind, off-shore wind generation</a:t>
          </a:r>
        </a:p>
      </dgm:t>
    </dgm:pt>
    <dgm:pt modelId="{74426F1F-6B5A-6D4C-90E3-D89AB937BF94}" type="parTrans" cxnId="{E2634CCD-A20D-FC41-9BD6-A6896A24157C}">
      <dgm:prSet/>
      <dgm:spPr/>
      <dgm:t>
        <a:bodyPr/>
        <a:lstStyle/>
        <a:p>
          <a:endParaRPr lang="en-US" sz="4400"/>
        </a:p>
      </dgm:t>
    </dgm:pt>
    <dgm:pt modelId="{C02CF539-737B-DA47-8B54-325B1D846FF0}" type="sibTrans" cxnId="{E2634CCD-A20D-FC41-9BD6-A6896A24157C}">
      <dgm:prSet/>
      <dgm:spPr/>
      <dgm:t>
        <a:bodyPr/>
        <a:lstStyle/>
        <a:p>
          <a:endParaRPr lang="en-US"/>
        </a:p>
      </dgm:t>
    </dgm:pt>
    <dgm:pt modelId="{1E77653D-1B31-A944-83E8-098DBF5B5CA4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Improving and inclusive M</a:t>
          </a:r>
          <a:r>
            <a:rPr lang="en-US" b="1" dirty="0"/>
            <a:t>odeling</a:t>
          </a:r>
          <a:r>
            <a:rPr lang="en-US" dirty="0"/>
            <a:t> </a:t>
          </a:r>
        </a:p>
      </dgm:t>
    </dgm:pt>
    <dgm:pt modelId="{36CE8FCF-88D5-374A-8F50-3EB74871DDF6}" type="parTrans" cxnId="{324E3228-82BC-9046-8CAA-B82298B417BC}">
      <dgm:prSet/>
      <dgm:spPr/>
      <dgm:t>
        <a:bodyPr/>
        <a:lstStyle/>
        <a:p>
          <a:endParaRPr lang="en-US"/>
        </a:p>
      </dgm:t>
    </dgm:pt>
    <dgm:pt modelId="{D1C27052-BF28-0047-AF07-5E01937EA027}" type="sibTrans" cxnId="{324E3228-82BC-9046-8CAA-B82298B417BC}">
      <dgm:prSet/>
      <dgm:spPr/>
      <dgm:t>
        <a:bodyPr/>
        <a:lstStyle/>
        <a:p>
          <a:endParaRPr lang="en-US"/>
        </a:p>
      </dgm:t>
    </dgm:pt>
    <dgm:pt modelId="{AABE7DA5-82A0-AE4C-8E4F-EF04D9DBD026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Demonstrating </a:t>
          </a:r>
          <a:r>
            <a:rPr lang="en-US" b="1" dirty="0"/>
            <a:t>Flexibility </a:t>
          </a:r>
          <a:r>
            <a:rPr lang="en-US" dirty="0"/>
            <a:t>to meet summer and winter peaks</a:t>
          </a:r>
        </a:p>
      </dgm:t>
    </dgm:pt>
    <dgm:pt modelId="{3E896663-3872-4B45-8EC3-6951473CD9F5}" type="parTrans" cxnId="{03913DAD-030D-3745-9E5B-DA0939841609}">
      <dgm:prSet/>
      <dgm:spPr/>
      <dgm:t>
        <a:bodyPr/>
        <a:lstStyle/>
        <a:p>
          <a:endParaRPr lang="en-US"/>
        </a:p>
      </dgm:t>
    </dgm:pt>
    <dgm:pt modelId="{B3D41E45-B218-6C4D-9579-6137B047B0C8}" type="sibTrans" cxnId="{03913DAD-030D-3745-9E5B-DA0939841609}">
      <dgm:prSet/>
      <dgm:spPr/>
      <dgm:t>
        <a:bodyPr/>
        <a:lstStyle/>
        <a:p>
          <a:endParaRPr lang="en-US"/>
        </a:p>
      </dgm:t>
    </dgm:pt>
    <dgm:pt modelId="{C22900CA-12EF-1145-A09F-9E476DCA5168}" type="pres">
      <dgm:prSet presAssocID="{9686DF5D-E23C-6F4F-BBA4-E0637F8F0BE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FDB529-4EB5-B14E-A92F-5433851928E2}" type="pres">
      <dgm:prSet presAssocID="{5863ACD2-D096-2D44-A7E5-E3CA36E5472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CDF5C4-8EC1-2B47-8D72-0AC1E5CDBDD9}" type="pres">
      <dgm:prSet presAssocID="{1728DF8F-9B88-4147-B6C3-0A3780A96EE3}" presName="sibTrans" presStyleCnt="0"/>
      <dgm:spPr/>
    </dgm:pt>
    <dgm:pt modelId="{52FF7825-3AB9-554A-A079-2F0A67B0D5FB}" type="pres">
      <dgm:prSet presAssocID="{530E7CB9-1963-7942-AB84-0A3A773DF76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817B7-4C95-214B-ABEF-D8E77315778E}" type="pres">
      <dgm:prSet presAssocID="{77C0456C-B12D-9E46-8A91-BFD0A8343B11}" presName="sibTrans" presStyleCnt="0"/>
      <dgm:spPr/>
    </dgm:pt>
    <dgm:pt modelId="{120F9806-0A07-E347-A799-949942381788}" type="pres">
      <dgm:prSet presAssocID="{1E77653D-1B31-A944-83E8-098DBF5B5CA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316899-0A39-5C40-A03C-6865261D959C}" type="pres">
      <dgm:prSet presAssocID="{D1C27052-BF28-0047-AF07-5E01937EA027}" presName="sibTrans" presStyleCnt="0"/>
      <dgm:spPr/>
    </dgm:pt>
    <dgm:pt modelId="{438BE6C2-581F-E94E-8830-F5FAAF53A2FE}" type="pres">
      <dgm:prSet presAssocID="{AABE7DA5-82A0-AE4C-8E4F-EF04D9DBD026}" presName="node" presStyleLbl="node1" presStyleIdx="3" presStyleCnt="5" custScaleX="1288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D08365-DB3A-DE4D-BB54-E7AC4698D11B}" type="pres">
      <dgm:prSet presAssocID="{B3D41E45-B218-6C4D-9579-6137B047B0C8}" presName="sibTrans" presStyleCnt="0"/>
      <dgm:spPr/>
    </dgm:pt>
    <dgm:pt modelId="{CD739FCA-D11D-9C46-A005-5C4AED25FE33}" type="pres">
      <dgm:prSet presAssocID="{8190537E-8EFC-ED4F-B7FE-6F744D47BFF5}" presName="node" presStyleLbl="node1" presStyleIdx="4" presStyleCnt="5" custScaleX="1433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02E258-870C-844A-B01D-9C836A769F47}" type="presOf" srcId="{AABE7DA5-82A0-AE4C-8E4F-EF04D9DBD026}" destId="{438BE6C2-581F-E94E-8830-F5FAAF53A2FE}" srcOrd="0" destOrd="0" presId="urn:microsoft.com/office/officeart/2005/8/layout/default"/>
    <dgm:cxn modelId="{CDCEEAAA-F978-4B4F-B142-160E99107FA3}" type="presOf" srcId="{1E77653D-1B31-A944-83E8-098DBF5B5CA4}" destId="{120F9806-0A07-E347-A799-949942381788}" srcOrd="0" destOrd="0" presId="urn:microsoft.com/office/officeart/2005/8/layout/default"/>
    <dgm:cxn modelId="{03913DAD-030D-3745-9E5B-DA0939841609}" srcId="{9686DF5D-E23C-6F4F-BBA4-E0637F8F0BE5}" destId="{AABE7DA5-82A0-AE4C-8E4F-EF04D9DBD026}" srcOrd="3" destOrd="0" parTransId="{3E896663-3872-4B45-8EC3-6951473CD9F5}" sibTransId="{B3D41E45-B218-6C4D-9579-6137B047B0C8}"/>
    <dgm:cxn modelId="{966B0335-6762-A34A-B1B9-ED59796437F6}" type="presOf" srcId="{8190537E-8EFC-ED4F-B7FE-6F744D47BFF5}" destId="{CD739FCA-D11D-9C46-A005-5C4AED25FE33}" srcOrd="0" destOrd="0" presId="urn:microsoft.com/office/officeart/2005/8/layout/default"/>
    <dgm:cxn modelId="{3EBC9A94-2240-FC4A-BEF2-F8DE26FDF487}" type="presOf" srcId="{530E7CB9-1963-7942-AB84-0A3A773DF76F}" destId="{52FF7825-3AB9-554A-A079-2F0A67B0D5FB}" srcOrd="0" destOrd="0" presId="urn:microsoft.com/office/officeart/2005/8/layout/default"/>
    <dgm:cxn modelId="{20C9510B-D9AD-7E4D-B51D-34B5A38DDDCD}" srcId="{9686DF5D-E23C-6F4F-BBA4-E0637F8F0BE5}" destId="{530E7CB9-1963-7942-AB84-0A3A773DF76F}" srcOrd="1" destOrd="0" parTransId="{6D1D84A1-2C62-CB49-BC68-163D3010915C}" sibTransId="{77C0456C-B12D-9E46-8A91-BFD0A8343B11}"/>
    <dgm:cxn modelId="{5328C55F-17EC-AE4B-AC06-17DE18DB329B}" type="presOf" srcId="{9686DF5D-E23C-6F4F-BBA4-E0637F8F0BE5}" destId="{C22900CA-12EF-1145-A09F-9E476DCA5168}" srcOrd="0" destOrd="0" presId="urn:microsoft.com/office/officeart/2005/8/layout/default"/>
    <dgm:cxn modelId="{14C168FF-04A3-CA49-B6D9-BE1BA4E5E388}" type="presOf" srcId="{5863ACD2-D096-2D44-A7E5-E3CA36E54728}" destId="{12FDB529-4EB5-B14E-A92F-5433851928E2}" srcOrd="0" destOrd="0" presId="urn:microsoft.com/office/officeart/2005/8/layout/default"/>
    <dgm:cxn modelId="{E2634CCD-A20D-FC41-9BD6-A6896A24157C}" srcId="{9686DF5D-E23C-6F4F-BBA4-E0637F8F0BE5}" destId="{8190537E-8EFC-ED4F-B7FE-6F744D47BFF5}" srcOrd="4" destOrd="0" parTransId="{74426F1F-6B5A-6D4C-90E3-D89AB937BF94}" sibTransId="{C02CF539-737B-DA47-8B54-325B1D846FF0}"/>
    <dgm:cxn modelId="{324E3228-82BC-9046-8CAA-B82298B417BC}" srcId="{9686DF5D-E23C-6F4F-BBA4-E0637F8F0BE5}" destId="{1E77653D-1B31-A944-83E8-098DBF5B5CA4}" srcOrd="2" destOrd="0" parTransId="{36CE8FCF-88D5-374A-8F50-3EB74871DDF6}" sibTransId="{D1C27052-BF28-0047-AF07-5E01937EA027}"/>
    <dgm:cxn modelId="{9381BB4A-5AE9-4E4D-A7FE-A2B0D7BCC6AF}" srcId="{9686DF5D-E23C-6F4F-BBA4-E0637F8F0BE5}" destId="{5863ACD2-D096-2D44-A7E5-E3CA36E54728}" srcOrd="0" destOrd="0" parTransId="{42FBD309-8E23-7842-9C04-5FEBC1DD0577}" sibTransId="{1728DF8F-9B88-4147-B6C3-0A3780A96EE3}"/>
    <dgm:cxn modelId="{77947065-D7D1-174A-AF84-826E6AB1A713}" type="presParOf" srcId="{C22900CA-12EF-1145-A09F-9E476DCA5168}" destId="{12FDB529-4EB5-B14E-A92F-5433851928E2}" srcOrd="0" destOrd="0" presId="urn:microsoft.com/office/officeart/2005/8/layout/default"/>
    <dgm:cxn modelId="{591F536A-EAE2-5749-9997-6DEBE07FD55C}" type="presParOf" srcId="{C22900CA-12EF-1145-A09F-9E476DCA5168}" destId="{30CDF5C4-8EC1-2B47-8D72-0AC1E5CDBDD9}" srcOrd="1" destOrd="0" presId="urn:microsoft.com/office/officeart/2005/8/layout/default"/>
    <dgm:cxn modelId="{8E43ACD2-3F81-6543-B782-D26AD83F3DEE}" type="presParOf" srcId="{C22900CA-12EF-1145-A09F-9E476DCA5168}" destId="{52FF7825-3AB9-554A-A079-2F0A67B0D5FB}" srcOrd="2" destOrd="0" presId="urn:microsoft.com/office/officeart/2005/8/layout/default"/>
    <dgm:cxn modelId="{5845CFA2-D971-AC4B-9E39-4AA0EBBCECCD}" type="presParOf" srcId="{C22900CA-12EF-1145-A09F-9E476DCA5168}" destId="{896817B7-4C95-214B-ABEF-D8E77315778E}" srcOrd="3" destOrd="0" presId="urn:microsoft.com/office/officeart/2005/8/layout/default"/>
    <dgm:cxn modelId="{65152ED2-EA59-FB42-BBC0-895D5C3819BE}" type="presParOf" srcId="{C22900CA-12EF-1145-A09F-9E476DCA5168}" destId="{120F9806-0A07-E347-A799-949942381788}" srcOrd="4" destOrd="0" presId="urn:microsoft.com/office/officeart/2005/8/layout/default"/>
    <dgm:cxn modelId="{FBF848F1-4E74-0442-9C20-CAEDD61127C5}" type="presParOf" srcId="{C22900CA-12EF-1145-A09F-9E476DCA5168}" destId="{5A316899-0A39-5C40-A03C-6865261D959C}" srcOrd="5" destOrd="0" presId="urn:microsoft.com/office/officeart/2005/8/layout/default"/>
    <dgm:cxn modelId="{BA70007F-478C-1A4D-9439-A2332CEE6098}" type="presParOf" srcId="{C22900CA-12EF-1145-A09F-9E476DCA5168}" destId="{438BE6C2-581F-E94E-8830-F5FAAF53A2FE}" srcOrd="6" destOrd="0" presId="urn:microsoft.com/office/officeart/2005/8/layout/default"/>
    <dgm:cxn modelId="{1E7DE9C8-6C3D-8B4D-9AE7-72B969335CF3}" type="presParOf" srcId="{C22900CA-12EF-1145-A09F-9E476DCA5168}" destId="{7ED08365-DB3A-DE4D-BB54-E7AC4698D11B}" srcOrd="7" destOrd="0" presId="urn:microsoft.com/office/officeart/2005/8/layout/default"/>
    <dgm:cxn modelId="{55D865AA-2FD1-B746-811D-3C1577166341}" type="presParOf" srcId="{C22900CA-12EF-1145-A09F-9E476DCA5168}" destId="{CD739FCA-D11D-9C46-A005-5C4AED25FE33}" srcOrd="8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DB529-4EB5-B14E-A92F-5433851928E2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Proposed Administration Funding – $380 Million</a:t>
          </a:r>
        </a:p>
      </dsp:txBody>
      <dsp:txXfrm>
        <a:off x="0" y="39687"/>
        <a:ext cx="3286125" cy="1971675"/>
      </dsp:txXfrm>
    </dsp:sp>
    <dsp:sp modelId="{52FF7825-3AB9-554A-A079-2F0A67B0D5FB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1GW of Procurement</a:t>
          </a:r>
        </a:p>
      </dsp:txBody>
      <dsp:txXfrm>
        <a:off x="3614737" y="39687"/>
        <a:ext cx="3286125" cy="1971675"/>
      </dsp:txXfrm>
    </dsp:sp>
    <dsp:sp modelId="{120F9806-0A07-E347-A799-949942381788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Acknowledgement of Resource Adequacy Value </a:t>
          </a:r>
        </a:p>
      </dsp:txBody>
      <dsp:txXfrm>
        <a:off x="7229475" y="39687"/>
        <a:ext cx="3286125" cy="1971675"/>
      </dsp:txXfrm>
    </dsp:sp>
    <dsp:sp modelId="{438BE6C2-581F-E94E-8830-F5FAAF53A2FE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Acknowledgement of LDES Need/ Value -SB 100  </a:t>
          </a:r>
        </a:p>
      </dsp:txBody>
      <dsp:txXfrm>
        <a:off x="0" y="2339975"/>
        <a:ext cx="3286125" cy="1971675"/>
      </dsp:txXfrm>
    </dsp:sp>
    <dsp:sp modelId="{CD739FCA-D11D-9C46-A005-5C4AED25FE33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CEC Updated Data Inputs support </a:t>
          </a:r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4+ GW </a:t>
          </a:r>
        </a:p>
      </dsp:txBody>
      <dsp:txXfrm>
        <a:off x="3614737" y="2339975"/>
        <a:ext cx="3286125" cy="1971675"/>
      </dsp:txXfrm>
    </dsp:sp>
    <dsp:sp modelId="{F422276E-F7F2-9049-B2AA-09BFE3EFB2A0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CEC Projects&amp; Grants / Federal Funding</a:t>
          </a:r>
        </a:p>
      </dsp:txBody>
      <dsp:txXfrm>
        <a:off x="7229475" y="2339975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DB529-4EB5-B14E-A92F-5433851928E2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/>
            <a:t>Diversity</a:t>
          </a:r>
          <a:r>
            <a:rPr lang="en-US" sz="3100" kern="1200" dirty="0"/>
            <a:t> of projects provide reliability and resiliency</a:t>
          </a:r>
        </a:p>
      </dsp:txBody>
      <dsp:txXfrm>
        <a:off x="0" y="39687"/>
        <a:ext cx="3286125" cy="1971675"/>
      </dsp:txXfrm>
    </dsp:sp>
    <dsp:sp modelId="{52FF7825-3AB9-554A-A079-2F0A67B0D5FB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Evolving from demo to </a:t>
          </a:r>
          <a:r>
            <a:rPr lang="en-US" sz="3100" b="1" kern="1200" dirty="0"/>
            <a:t>Deployed </a:t>
          </a:r>
          <a:r>
            <a:rPr lang="en-US" sz="3100" kern="1200" dirty="0"/>
            <a:t>at scale</a:t>
          </a:r>
        </a:p>
      </dsp:txBody>
      <dsp:txXfrm>
        <a:off x="3614737" y="39687"/>
        <a:ext cx="3286125" cy="1971675"/>
      </dsp:txXfrm>
    </dsp:sp>
    <dsp:sp modelId="{120F9806-0A07-E347-A799-949942381788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Improving and inclusive M</a:t>
          </a:r>
          <a:r>
            <a:rPr lang="en-US" sz="3100" b="1" kern="1200" dirty="0"/>
            <a:t>odeling</a:t>
          </a:r>
          <a:r>
            <a:rPr lang="en-US" sz="3100" kern="1200" dirty="0"/>
            <a:t> </a:t>
          </a:r>
        </a:p>
      </dsp:txBody>
      <dsp:txXfrm>
        <a:off x="7229475" y="39687"/>
        <a:ext cx="3286125" cy="1971675"/>
      </dsp:txXfrm>
    </dsp:sp>
    <dsp:sp modelId="{438BE6C2-581F-E94E-8830-F5FAAF53A2FE}">
      <dsp:nvSpPr>
        <dsp:cNvPr id="0" name=""/>
        <dsp:cNvSpPr/>
      </dsp:nvSpPr>
      <dsp:spPr>
        <a:xfrm>
          <a:off x="621028" y="2339975"/>
          <a:ext cx="4233876" cy="1971675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Demonstrating </a:t>
          </a:r>
          <a:r>
            <a:rPr lang="en-US" sz="3100" b="1" kern="1200" dirty="0"/>
            <a:t>Flexibility </a:t>
          </a:r>
          <a:r>
            <a:rPr lang="en-US" sz="3100" kern="1200" dirty="0"/>
            <a:t>to meet summer and winter peaks</a:t>
          </a:r>
        </a:p>
      </dsp:txBody>
      <dsp:txXfrm>
        <a:off x="621028" y="2339975"/>
        <a:ext cx="4233876" cy="1971675"/>
      </dsp:txXfrm>
    </dsp:sp>
    <dsp:sp modelId="{CD739FCA-D11D-9C46-A005-5C4AED25FE33}">
      <dsp:nvSpPr>
        <dsp:cNvPr id="0" name=""/>
        <dsp:cNvSpPr/>
      </dsp:nvSpPr>
      <dsp:spPr>
        <a:xfrm>
          <a:off x="5183517" y="2339975"/>
          <a:ext cx="4711054" cy="1971675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Providing </a:t>
          </a:r>
          <a:r>
            <a:rPr lang="en-US" sz="3100" b="1" kern="1200" dirty="0"/>
            <a:t>24/7 Benefits </a:t>
          </a:r>
          <a:r>
            <a:rPr lang="en-US" sz="3100" kern="1200" dirty="0"/>
            <a:t>to solar, wind, off-shore wind generation</a:t>
          </a:r>
        </a:p>
      </dsp:txBody>
      <dsp:txXfrm>
        <a:off x="5183517" y="2339975"/>
        <a:ext cx="4711054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C5819-2E75-244A-A921-3DF7F52E0784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F1A1CE-7FA3-BF4D-87DA-15D08791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43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Recent Sept 2021 SB 100 report to Governor – Funding / FF retirement/ LSE Roadmaps / Resiliency- Flexibility-Reliability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4048F8-FECA-FA48-B1C3-3C007E1B02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18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LDES is a risk mitigation preventative measure against increasing climate disasters.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4048F8-FECA-FA48-B1C3-3C007E1B02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98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161F0-B666-004D-881D-CDDCF552E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8989A1-A910-E342-A44F-003F1B5B3E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0A909-2188-F847-89BC-96BBC08BFE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5F2F8-32C5-954E-9464-D8A4C02D54C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34043-D06F-6B47-ABBE-FA6979775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AC902-B8D6-3049-8095-460E8B2B8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A09F-2229-EB4A-9EB0-547C76DC0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6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96F62-BC2A-6C4D-A518-7D027A6C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A6DA5-866C-BA45-B99B-0B07F0BA4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459A2-1B8D-4C48-BE28-473CD5A40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5F2F8-32C5-954E-9464-D8A4C02D54C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421F4-D022-4249-9BA0-137977D17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D98B-145A-EA4E-A7C0-D196E002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A09F-2229-EB4A-9EB0-547C76DC0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4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A519C-4A4B-2949-B7A4-843330775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E1ACB-3345-D249-9F00-D350AB4C3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0B45C-E811-734B-A713-C8ACDF7025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5F2F8-32C5-954E-9464-D8A4C02D54C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23EC6-E00F-5C42-923C-841D5CAE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A777B-4376-E247-8E52-651E7A95C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A09F-2229-EB4A-9EB0-547C76DC0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5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C844E-81D0-9E44-8750-184DD2493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9670F-08DB-1D4B-B9A7-BEF0CACB5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2E519E-46BF-0B40-8D4C-3387402D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025A6A-064D-FF44-8D47-1E906F167D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5F2F8-32C5-954E-9464-D8A4C02D54C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43F6F9-4993-D043-ABE9-7C4805BFE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065E07-56F6-FE4E-94EB-86E736E0C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A09F-2229-EB4A-9EB0-547C76DC0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41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6BEC8-DE9B-C34C-A4C3-B6066043C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79764-EE02-9944-84AF-D57EF7EE3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7A3D75-B594-A244-B8B7-077478B09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7E207E-025C-3446-B8A5-FB52E9FA3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907FEC-CBC9-2249-8B45-1A54AC1BCB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3DB4F0-98F7-F44C-8BB5-9454BEF23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5F2F8-32C5-954E-9464-D8A4C02D54C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6C4090-D6A1-BB47-8CBD-FDC75E09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EDA295-6BAB-8142-BA41-FDB5B0877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A09F-2229-EB4A-9EB0-547C76DC0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18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A014-E3C5-5648-8544-AE6A117CA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749184-E862-8D44-9FBD-4AAD363D40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5F2F8-32C5-954E-9464-D8A4C02D54C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0F661-A53A-D447-BA7B-B35838CCF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FE12B5-B732-1D49-8555-EFC346D20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A09F-2229-EB4A-9EB0-547C76DC0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54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999E4-F0D0-7B47-A3D5-BC4440010B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5F2F8-32C5-954E-9464-D8A4C02D54C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8CA26B-8AFC-DD44-B008-0E929311C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28535-1106-C449-A53F-865AA8314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A09F-2229-EB4A-9EB0-547C76DC0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8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6BC5D-9882-4245-8872-27662F3C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2FF83-34C2-2749-ADDF-1DC15B41B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1DD72-3012-144A-B008-325835FA5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5ECB3-9514-7F40-84EF-9DFCAA8E60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5F2F8-32C5-954E-9464-D8A4C02D54C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1AFF93-93AC-F143-93C5-2D7C9339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C27C58-1D45-D248-9098-8A6F6A2C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A09F-2229-EB4A-9EB0-547C76DC0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12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1A919-7BC9-DA4B-B1CB-E3EB190AF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1EBDED-AA75-844A-B615-EBE88984B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BCCB9-AD19-5342-9563-6846D20576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F1492-2C74-9C46-B998-EC297B4FE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5F2F8-32C5-954E-9464-D8A4C02D54C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FAA28-EA81-4146-AD22-A2A45BD08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1913C-1144-2B4A-97CD-8EC6AE62A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A09F-2229-EB4A-9EB0-547C76DC0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28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4E521-296C-3244-AE47-0611FD120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D3971-B60F-9640-8F29-B9BCFBB36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E5962-F9F5-8A4F-8180-3E2B3044D8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5F2F8-32C5-954E-9464-D8A4C02D54C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6D3E5-7E58-C248-9C73-A5055570E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67D1B-36FF-664B-8F45-D4AB7C40F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A09F-2229-EB4A-9EB0-547C76DC0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3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C38CF1-9152-8F4A-905F-5DF362309C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44584B-2B32-3A44-86ED-B58FDAB33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B10D9-24A0-A54F-ADDF-C9F0427B22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5F2F8-32C5-954E-9464-D8A4C02D54C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917A6-E8D2-EE4F-9B66-0A58A6684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B7E4E-850B-8649-B5A8-860583D92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A09F-2229-EB4A-9EB0-547C76DC0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14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025213-EDF9-AB48-9C11-3BF8C4BDF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B5C8F0-A06F-4443-8A9E-3CD27156E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0287B-FDE2-F148-B44D-A943A15D93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92286" y="6435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3A09F-2229-EB4A-9EB0-547C76DC0B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269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188C8BF0-EBB0-4010-B4A6-DA68BDC86E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2052"/>
            <a:ext cx="12192000" cy="68559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178213-8C75-1542-AAB7-942A1D97D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118" y="365125"/>
            <a:ext cx="7800681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LDES Essential Building Blocks and Inclusive Problem Solver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AF98DB8-4BB9-384C-B47B-778D98172B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48073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BF37521F-8DB7-CD43-A4A6-26B2511AF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003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124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188C8BF0-EBB0-4010-B4A6-DA68BDC86E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2052"/>
            <a:ext cx="12192000" cy="68559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178213-8C75-1542-AAB7-942A1D97D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9482" y="141287"/>
            <a:ext cx="8353424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LDES is an Essential Partner to Meet Our Clean Energy Future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AF98DB8-4BB9-384C-B47B-778D98172B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083970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149A2ADE-0E14-4A49-8FE7-FC7B39EDF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003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52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B3C2B02D5A814E8D33F4CCC84F7A3D" ma:contentTypeVersion="4" ma:contentTypeDescription="Create a new document." ma:contentTypeScope="" ma:versionID="d6fb6d15ead494a008ded4d4946c66c9">
  <xsd:schema xmlns:xsd="http://www.w3.org/2001/XMLSchema" xmlns:xs="http://www.w3.org/2001/XMLSchema" xmlns:p="http://schemas.microsoft.com/office/2006/metadata/properties" xmlns:ns2="45e7daee-785d-4592-89f8-ddcff774c69b" targetNamespace="http://schemas.microsoft.com/office/2006/metadata/properties" ma:root="true" ma:fieldsID="96bb0a372dc36c5062d32e8cd89e6f1f" ns2:_="">
    <xsd:import namespace="45e7daee-785d-4592-89f8-ddcff774c69b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7daee-785d-4592-89f8-ddcff774c69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9789562-93FF-438C-9199-D2D9395CC3BB}"/>
</file>

<file path=customXml/itemProps2.xml><?xml version="1.0" encoding="utf-8"?>
<ds:datastoreItem xmlns:ds="http://schemas.openxmlformats.org/officeDocument/2006/customXml" ds:itemID="{0BCE4EEA-E105-43C3-8381-2FB931E8C269}"/>
</file>

<file path=customXml/itemProps3.xml><?xml version="1.0" encoding="utf-8"?>
<ds:datastoreItem xmlns:ds="http://schemas.openxmlformats.org/officeDocument/2006/customXml" ds:itemID="{353872ED-D503-4332-BFE6-FA3BB195B39F}"/>
</file>

<file path=docProps/app.xml><?xml version="1.0" encoding="utf-8"?>
<Properties xmlns="http://schemas.openxmlformats.org/officeDocument/2006/extended-properties" xmlns:vt="http://schemas.openxmlformats.org/officeDocument/2006/docPropsVTypes">
  <TotalTime>1704</TotalTime>
  <Words>128</Words>
  <Application>Microsoft Office PowerPoint</Application>
  <PresentationFormat>Widescreen</PresentationFormat>
  <Paragraphs>18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Segoe UI</vt:lpstr>
      <vt:lpstr>Office Theme</vt:lpstr>
      <vt:lpstr>LDES Essential Building Blocks and Inclusive Problem Solver </vt:lpstr>
      <vt:lpstr>LDES is an Essential Partner to Meet Our Clean Energy Future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Prochnik</dc:creator>
  <cp:lastModifiedBy>Livesay, Misty</cp:lastModifiedBy>
  <cp:revision>32</cp:revision>
  <dcterms:created xsi:type="dcterms:W3CDTF">2021-12-17T01:32:58Z</dcterms:created>
  <dcterms:modified xsi:type="dcterms:W3CDTF">2022-04-13T20:23:55Z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0x0101003CB3C2B02D5A814E8D33F4CCC84F7A3D</vt:lpwstr>
  </property>
</Properties>
</file>